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30"/>
  </p:notesMasterIdLst>
  <p:sldIdLst>
    <p:sldId id="256" r:id="rId2"/>
    <p:sldId id="257" r:id="rId3"/>
    <p:sldId id="259" r:id="rId4"/>
    <p:sldId id="262" r:id="rId5"/>
    <p:sldId id="261" r:id="rId6"/>
    <p:sldId id="267" r:id="rId7"/>
    <p:sldId id="268" r:id="rId8"/>
    <p:sldId id="279" r:id="rId9"/>
    <p:sldId id="283" r:id="rId10"/>
    <p:sldId id="280" r:id="rId11"/>
    <p:sldId id="281" r:id="rId12"/>
    <p:sldId id="288" r:id="rId13"/>
    <p:sldId id="285" r:id="rId14"/>
    <p:sldId id="273" r:id="rId15"/>
    <p:sldId id="272" r:id="rId16"/>
    <p:sldId id="274" r:id="rId17"/>
    <p:sldId id="275" r:id="rId18"/>
    <p:sldId id="276" r:id="rId19"/>
    <p:sldId id="286" r:id="rId20"/>
    <p:sldId id="263" r:id="rId21"/>
    <p:sldId id="264" r:id="rId22"/>
    <p:sldId id="278" r:id="rId23"/>
    <p:sldId id="269" r:id="rId24"/>
    <p:sldId id="270" r:id="rId25"/>
    <p:sldId id="271" r:id="rId26"/>
    <p:sldId id="287" r:id="rId27"/>
    <p:sldId id="290"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7"/>
    <p:restoredTop sz="89863"/>
  </p:normalViewPr>
  <p:slideViewPr>
    <p:cSldViewPr snapToGrid="0">
      <p:cViewPr varScale="1">
        <p:scale>
          <a:sx n="114" d="100"/>
          <a:sy n="114" d="100"/>
        </p:scale>
        <p:origin x="9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95590-5D9E-2B49-9BD9-54FB20CC0AA1}" type="datetimeFigureOut">
              <a:rPr lang="en-US" smtClean="0"/>
              <a:t>8/24/24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C54B3-42A9-AF4C-8E59-2C9A6B281B2F}" type="slidenum">
              <a:rPr lang="en-US" smtClean="0"/>
              <a:t>‹#›</a:t>
            </a:fld>
            <a:endParaRPr lang="en-US"/>
          </a:p>
        </p:txBody>
      </p:sp>
    </p:spTree>
    <p:extLst>
      <p:ext uri="{BB962C8B-B14F-4D97-AF65-F5344CB8AC3E}">
        <p14:creationId xmlns:p14="http://schemas.microsoft.com/office/powerpoint/2010/main" val="1390998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1</a:t>
            </a:fld>
            <a:endParaRPr lang="en-US"/>
          </a:p>
        </p:txBody>
      </p:sp>
    </p:spTree>
    <p:extLst>
      <p:ext uri="{BB962C8B-B14F-4D97-AF65-F5344CB8AC3E}">
        <p14:creationId xmlns:p14="http://schemas.microsoft.com/office/powerpoint/2010/main" val="67740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19</a:t>
            </a:fld>
            <a:endParaRPr lang="en-US"/>
          </a:p>
        </p:txBody>
      </p:sp>
    </p:spTree>
    <p:extLst>
      <p:ext uri="{BB962C8B-B14F-4D97-AF65-F5344CB8AC3E}">
        <p14:creationId xmlns:p14="http://schemas.microsoft.com/office/powerpoint/2010/main" val="1855204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20</a:t>
            </a:fld>
            <a:endParaRPr lang="en-US"/>
          </a:p>
        </p:txBody>
      </p:sp>
    </p:spTree>
    <p:extLst>
      <p:ext uri="{BB962C8B-B14F-4D97-AF65-F5344CB8AC3E}">
        <p14:creationId xmlns:p14="http://schemas.microsoft.com/office/powerpoint/2010/main" val="382511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21</a:t>
            </a:fld>
            <a:endParaRPr lang="en-US"/>
          </a:p>
        </p:txBody>
      </p:sp>
    </p:spTree>
    <p:extLst>
      <p:ext uri="{BB962C8B-B14F-4D97-AF65-F5344CB8AC3E}">
        <p14:creationId xmlns:p14="http://schemas.microsoft.com/office/powerpoint/2010/main" val="2005531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26</a:t>
            </a:fld>
            <a:endParaRPr lang="en-US"/>
          </a:p>
        </p:txBody>
      </p:sp>
    </p:spTree>
    <p:extLst>
      <p:ext uri="{BB962C8B-B14F-4D97-AF65-F5344CB8AC3E}">
        <p14:creationId xmlns:p14="http://schemas.microsoft.com/office/powerpoint/2010/main" val="290051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27</a:t>
            </a:fld>
            <a:endParaRPr lang="en-US"/>
          </a:p>
        </p:txBody>
      </p:sp>
    </p:spTree>
    <p:extLst>
      <p:ext uri="{BB962C8B-B14F-4D97-AF65-F5344CB8AC3E}">
        <p14:creationId xmlns:p14="http://schemas.microsoft.com/office/powerpoint/2010/main" val="3765298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28</a:t>
            </a:fld>
            <a:endParaRPr lang="en-US"/>
          </a:p>
        </p:txBody>
      </p:sp>
    </p:spTree>
    <p:extLst>
      <p:ext uri="{BB962C8B-B14F-4D97-AF65-F5344CB8AC3E}">
        <p14:creationId xmlns:p14="http://schemas.microsoft.com/office/powerpoint/2010/main" val="3955183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6</a:t>
            </a:fld>
            <a:endParaRPr lang="en-US"/>
          </a:p>
        </p:txBody>
      </p:sp>
    </p:spTree>
    <p:extLst>
      <p:ext uri="{BB962C8B-B14F-4D97-AF65-F5344CB8AC3E}">
        <p14:creationId xmlns:p14="http://schemas.microsoft.com/office/powerpoint/2010/main" val="296411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story here?</a:t>
            </a:r>
          </a:p>
        </p:txBody>
      </p:sp>
      <p:sp>
        <p:nvSpPr>
          <p:cNvPr id="4" name="Slide Number Placeholder 3"/>
          <p:cNvSpPr>
            <a:spLocks noGrp="1"/>
          </p:cNvSpPr>
          <p:nvPr>
            <p:ph type="sldNum" sz="quarter" idx="5"/>
          </p:nvPr>
        </p:nvSpPr>
        <p:spPr/>
        <p:txBody>
          <a:bodyPr/>
          <a:lstStyle/>
          <a:p>
            <a:fld id="{68AC54B3-42A9-AF4C-8E59-2C9A6B281B2F}" type="slidenum">
              <a:rPr lang="en-US" smtClean="0"/>
              <a:t>12</a:t>
            </a:fld>
            <a:endParaRPr lang="en-US"/>
          </a:p>
        </p:txBody>
      </p:sp>
    </p:spTree>
    <p:extLst>
      <p:ext uri="{BB962C8B-B14F-4D97-AF65-F5344CB8AC3E}">
        <p14:creationId xmlns:p14="http://schemas.microsoft.com/office/powerpoint/2010/main" val="3420027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13</a:t>
            </a:fld>
            <a:endParaRPr lang="en-US"/>
          </a:p>
        </p:txBody>
      </p:sp>
    </p:spTree>
    <p:extLst>
      <p:ext uri="{BB962C8B-B14F-4D97-AF65-F5344CB8AC3E}">
        <p14:creationId xmlns:p14="http://schemas.microsoft.com/office/powerpoint/2010/main" val="382782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"Polity Score" captures this regime authority spectrum on a 21-pont scale ranging from -10 (hereditary monarchy) to +10 (consolidated democracy). The Polity scores can also be converted into regime categories in a suggested three part categorization of "autocracies" (-10 to -6), "anocracies" (-5 to +5 and three special values: -66, -77 and -88), and "democracies" (+6 to +10).</a:t>
            </a:r>
          </a:p>
        </p:txBody>
      </p:sp>
      <p:sp>
        <p:nvSpPr>
          <p:cNvPr id="4" name="Slide Number Placeholder 3"/>
          <p:cNvSpPr>
            <a:spLocks noGrp="1"/>
          </p:cNvSpPr>
          <p:nvPr>
            <p:ph type="sldNum" sz="quarter" idx="5"/>
          </p:nvPr>
        </p:nvSpPr>
        <p:spPr/>
        <p:txBody>
          <a:bodyPr/>
          <a:lstStyle/>
          <a:p>
            <a:fld id="{68AC54B3-42A9-AF4C-8E59-2C9A6B281B2F}" type="slidenum">
              <a:rPr lang="en-US" smtClean="0"/>
              <a:t>14</a:t>
            </a:fld>
            <a:endParaRPr lang="en-US"/>
          </a:p>
        </p:txBody>
      </p:sp>
    </p:spTree>
    <p:extLst>
      <p:ext uri="{BB962C8B-B14F-4D97-AF65-F5344CB8AC3E}">
        <p14:creationId xmlns:p14="http://schemas.microsoft.com/office/powerpoint/2010/main" val="1487978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15</a:t>
            </a:fld>
            <a:endParaRPr lang="en-US"/>
          </a:p>
        </p:txBody>
      </p:sp>
    </p:spTree>
    <p:extLst>
      <p:ext uri="{BB962C8B-B14F-4D97-AF65-F5344CB8AC3E}">
        <p14:creationId xmlns:p14="http://schemas.microsoft.com/office/powerpoint/2010/main" val="22008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Fine-grained measurements capture both big and small differences, such as the level of democratic quality between democracies in Chile and Norway, as well as the differences between autocracies like North Korea and </a:t>
            </a:r>
            <a:r>
              <a:rPr lang="en-US" dirty="0" err="1"/>
              <a:t>Suadi</a:t>
            </a:r>
            <a:r>
              <a:rPr lang="en-US" dirty="0"/>
              <a:t> Arabia </a:t>
            </a:r>
          </a:p>
          <a:p>
            <a:endParaRPr lang="en-US" dirty="0"/>
          </a:p>
          <a:p>
            <a:r>
              <a:rPr lang="en-US" dirty="0"/>
              <a:t>Spectrums are better at capturing these smaller changes within political systems over time, changes away from or towards democracy </a:t>
            </a:r>
          </a:p>
        </p:txBody>
      </p:sp>
      <p:sp>
        <p:nvSpPr>
          <p:cNvPr id="4" name="Slide Number Placeholder 3"/>
          <p:cNvSpPr>
            <a:spLocks noGrp="1"/>
          </p:cNvSpPr>
          <p:nvPr>
            <p:ph type="sldNum" sz="quarter" idx="5"/>
          </p:nvPr>
        </p:nvSpPr>
        <p:spPr/>
        <p:txBody>
          <a:bodyPr/>
          <a:lstStyle/>
          <a:p>
            <a:fld id="{68AC54B3-42A9-AF4C-8E59-2C9A6B281B2F}" type="slidenum">
              <a:rPr lang="en-US" smtClean="0"/>
              <a:t>16</a:t>
            </a:fld>
            <a:endParaRPr lang="en-US"/>
          </a:p>
        </p:txBody>
      </p:sp>
    </p:spTree>
    <p:extLst>
      <p:ext uri="{BB962C8B-B14F-4D97-AF65-F5344CB8AC3E}">
        <p14:creationId xmlns:p14="http://schemas.microsoft.com/office/powerpoint/2010/main" val="79052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Weighting and how it is done can make a huge difference!</a:t>
            </a:r>
          </a:p>
          <a:p>
            <a:endParaRPr lang="en-US" dirty="0"/>
          </a:p>
          <a:p>
            <a:r>
              <a:rPr lang="en-US" dirty="0"/>
              <a:t>Weighting essentially means putting more emphasis on different dimensions of democracy. Some dimensions may contribute less to the overall classification as democracy or not, or the level of democracy, than other dimensions. </a:t>
            </a:r>
          </a:p>
          <a:p>
            <a:endParaRPr lang="en-US" dirty="0"/>
          </a:p>
          <a:p>
            <a:r>
              <a:rPr lang="en-US" dirty="0"/>
              <a:t>Which dimensions are weighted more heavily in an index is fundamentally still a subjective decision </a:t>
            </a:r>
          </a:p>
        </p:txBody>
      </p:sp>
      <p:sp>
        <p:nvSpPr>
          <p:cNvPr id="4" name="Slide Number Placeholder 3"/>
          <p:cNvSpPr>
            <a:spLocks noGrp="1"/>
          </p:cNvSpPr>
          <p:nvPr>
            <p:ph type="sldNum" sz="quarter" idx="5"/>
          </p:nvPr>
        </p:nvSpPr>
        <p:spPr/>
        <p:txBody>
          <a:bodyPr/>
          <a:lstStyle/>
          <a:p>
            <a:fld id="{68AC54B3-42A9-AF4C-8E59-2C9A6B281B2F}" type="slidenum">
              <a:rPr lang="en-US" smtClean="0"/>
              <a:t>17</a:t>
            </a:fld>
            <a:endParaRPr lang="en-US"/>
          </a:p>
        </p:txBody>
      </p:sp>
    </p:spTree>
    <p:extLst>
      <p:ext uri="{BB962C8B-B14F-4D97-AF65-F5344CB8AC3E}">
        <p14:creationId xmlns:p14="http://schemas.microsoft.com/office/powerpoint/2010/main" val="2608628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AC54B3-42A9-AF4C-8E59-2C9A6B281B2F}" type="slidenum">
              <a:rPr lang="en-US" smtClean="0"/>
              <a:t>18</a:t>
            </a:fld>
            <a:endParaRPr lang="en-US"/>
          </a:p>
        </p:txBody>
      </p:sp>
    </p:spTree>
    <p:extLst>
      <p:ext uri="{BB962C8B-B14F-4D97-AF65-F5344CB8AC3E}">
        <p14:creationId xmlns:p14="http://schemas.microsoft.com/office/powerpoint/2010/main" val="3561621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60A4-9608-93B8-FB42-8A6A196791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EBABDD-8056-BCAA-EB2C-9C218DB71B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C8CDC3-5E5F-C481-F444-183D4569D9C5}"/>
              </a:ext>
            </a:extLst>
          </p:cNvPr>
          <p:cNvSpPr>
            <a:spLocks noGrp="1"/>
          </p:cNvSpPr>
          <p:nvPr>
            <p:ph type="dt" sz="half" idx="10"/>
          </p:nvPr>
        </p:nvSpPr>
        <p:spPr/>
        <p:txBody>
          <a:bodyPr/>
          <a:lstStyle/>
          <a:p>
            <a:fld id="{8256C2ED-54A4-480D-B5C8-65C0D62359B9}" type="datetime2">
              <a:rPr lang="en-US" smtClean="0"/>
              <a:pPr/>
              <a:t>Saturday, August 24, 2024</a:t>
            </a:fld>
            <a:endParaRPr lang="en-US" dirty="0"/>
          </a:p>
        </p:txBody>
      </p:sp>
      <p:sp>
        <p:nvSpPr>
          <p:cNvPr id="5" name="Footer Placeholder 4">
            <a:extLst>
              <a:ext uri="{FF2B5EF4-FFF2-40B4-BE49-F238E27FC236}">
                <a16:creationId xmlns:a16="http://schemas.microsoft.com/office/drawing/2014/main" id="{004E48BB-F853-BA53-EA80-7DEF36616014}"/>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30B45DB4-21A3-389E-FFF8-672EED5B65FB}"/>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131061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A7FC-628D-9F15-DE18-ED93DF8055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A11EA5-4F4D-A423-0810-6E9D0992F8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ED126-EE82-0BEF-833C-21B8AA128753}"/>
              </a:ext>
            </a:extLst>
          </p:cNvPr>
          <p:cNvSpPr>
            <a:spLocks noGrp="1"/>
          </p:cNvSpPr>
          <p:nvPr>
            <p:ph type="dt" sz="half" idx="10"/>
          </p:nvPr>
        </p:nvSpPr>
        <p:spPr/>
        <p:txBody>
          <a:bodyPr/>
          <a:lstStyle/>
          <a:p>
            <a:fld id="{53CF612A-4CB0-4F57-9A87-F049CECB184D}" type="datetime2">
              <a:rPr lang="en-US" smtClean="0"/>
              <a:t>Saturday, August 24, 2024</a:t>
            </a:fld>
            <a:endParaRPr lang="en-US"/>
          </a:p>
        </p:txBody>
      </p:sp>
      <p:sp>
        <p:nvSpPr>
          <p:cNvPr id="5" name="Footer Placeholder 4">
            <a:extLst>
              <a:ext uri="{FF2B5EF4-FFF2-40B4-BE49-F238E27FC236}">
                <a16:creationId xmlns:a16="http://schemas.microsoft.com/office/drawing/2014/main" id="{584B4736-D30E-9BF4-0103-186E4FECCDF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64B7F3A-8702-EAA0-7606-41DB9C72DE89}"/>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59272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CEE739-8811-8AF9-1DF0-63FE18EA7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4A1228-D3F8-7990-46A0-49871C7BC5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05443-6418-3EA9-B5B1-67943DC71E45}"/>
              </a:ext>
            </a:extLst>
          </p:cNvPr>
          <p:cNvSpPr>
            <a:spLocks noGrp="1"/>
          </p:cNvSpPr>
          <p:nvPr>
            <p:ph type="dt" sz="half" idx="10"/>
          </p:nvPr>
        </p:nvSpPr>
        <p:spPr/>
        <p:txBody>
          <a:bodyPr/>
          <a:lstStyle/>
          <a:p>
            <a:fld id="{8F397F40-C8F7-4897-A6B8-241042F913A9}" type="datetime2">
              <a:rPr lang="en-US" smtClean="0"/>
              <a:t>Saturday, August 24, 2024</a:t>
            </a:fld>
            <a:endParaRPr lang="en-US"/>
          </a:p>
        </p:txBody>
      </p:sp>
      <p:sp>
        <p:nvSpPr>
          <p:cNvPr id="5" name="Footer Placeholder 4">
            <a:extLst>
              <a:ext uri="{FF2B5EF4-FFF2-40B4-BE49-F238E27FC236}">
                <a16:creationId xmlns:a16="http://schemas.microsoft.com/office/drawing/2014/main" id="{B0783256-366F-1421-AED2-A4667CFC48E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763AFCD-790D-31B6-EF05-60DC51F3802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440194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C00A-1D79-291E-D0BE-D891B296C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4B60DA-7029-61CB-658C-FA8FE77C27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6A9383-2553-0463-8BB9-0EAB237923BC}"/>
              </a:ext>
            </a:extLst>
          </p:cNvPr>
          <p:cNvSpPr>
            <a:spLocks noGrp="1"/>
          </p:cNvSpPr>
          <p:nvPr>
            <p:ph type="dt" sz="half" idx="10"/>
          </p:nvPr>
        </p:nvSpPr>
        <p:spPr/>
        <p:txBody>
          <a:bodyPr/>
          <a:lstStyle/>
          <a:p>
            <a:fld id="{8256C2ED-54A4-480D-B5C8-65C0D62359B9}" type="datetime2">
              <a:rPr lang="en-US" smtClean="0"/>
              <a:pPr/>
              <a:t>Saturday, August 24, 2024</a:t>
            </a:fld>
            <a:endParaRPr lang="en-US" dirty="0"/>
          </a:p>
        </p:txBody>
      </p:sp>
      <p:sp>
        <p:nvSpPr>
          <p:cNvPr id="5" name="Footer Placeholder 4">
            <a:extLst>
              <a:ext uri="{FF2B5EF4-FFF2-40B4-BE49-F238E27FC236}">
                <a16:creationId xmlns:a16="http://schemas.microsoft.com/office/drawing/2014/main" id="{C7999E02-90D1-4DC3-8224-83B82B31F18B}"/>
              </a:ext>
            </a:extLst>
          </p:cNvPr>
          <p:cNvSpPr>
            <a:spLocks noGrp="1"/>
          </p:cNvSpPr>
          <p:nvPr>
            <p:ph type="ftr" sz="quarter" idx="11"/>
          </p:nvPr>
        </p:nvSpPr>
        <p:spPr/>
        <p:txBody>
          <a:body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ECF9A66C-1E12-99BD-F4AB-A51605228760}"/>
              </a:ext>
            </a:extLst>
          </p:cNvPr>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001044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FB2F-EC4C-5127-8B33-52B0223A8B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8EC890-2DB3-6E7F-7F85-C780EC1C2D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4F88BA-7B41-20CF-1ECD-789561EAF399}"/>
              </a:ext>
            </a:extLst>
          </p:cNvPr>
          <p:cNvSpPr>
            <a:spLocks noGrp="1"/>
          </p:cNvSpPr>
          <p:nvPr>
            <p:ph type="dt" sz="half" idx="10"/>
          </p:nvPr>
        </p:nvSpPr>
        <p:spPr/>
        <p:txBody>
          <a:bodyPr/>
          <a:lstStyle/>
          <a:p>
            <a:fld id="{10EDCA73-0A86-4195-A787-75037827079D}" type="datetime2">
              <a:rPr lang="en-US" smtClean="0"/>
              <a:t>Saturday, August 24, 2024</a:t>
            </a:fld>
            <a:endParaRPr lang="en-US"/>
          </a:p>
        </p:txBody>
      </p:sp>
      <p:sp>
        <p:nvSpPr>
          <p:cNvPr id="5" name="Footer Placeholder 4">
            <a:extLst>
              <a:ext uri="{FF2B5EF4-FFF2-40B4-BE49-F238E27FC236}">
                <a16:creationId xmlns:a16="http://schemas.microsoft.com/office/drawing/2014/main" id="{AAC16030-2B40-E0EC-DE6B-6148AC5CDF3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7E0527C-3534-3287-C03F-D85D8F6D63F9}"/>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2973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4F3D-7444-88B5-30B7-D20A03F9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0798E-DB0D-A4E7-2927-E2BB75822B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93F832-202B-2C5C-DA1F-BDEE8C30C0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CDCB55-532E-F358-2C0B-7E11F45FEC88}"/>
              </a:ext>
            </a:extLst>
          </p:cNvPr>
          <p:cNvSpPr>
            <a:spLocks noGrp="1"/>
          </p:cNvSpPr>
          <p:nvPr>
            <p:ph type="dt" sz="half" idx="10"/>
          </p:nvPr>
        </p:nvSpPr>
        <p:spPr/>
        <p:txBody>
          <a:bodyPr/>
          <a:lstStyle/>
          <a:p>
            <a:fld id="{83C75374-B296-498E-A935-80631EA9020D}" type="datetime2">
              <a:rPr lang="en-US" smtClean="0"/>
              <a:t>Saturday, August 24, 2024</a:t>
            </a:fld>
            <a:endParaRPr lang="en-US"/>
          </a:p>
        </p:txBody>
      </p:sp>
      <p:sp>
        <p:nvSpPr>
          <p:cNvPr id="6" name="Footer Placeholder 5">
            <a:extLst>
              <a:ext uri="{FF2B5EF4-FFF2-40B4-BE49-F238E27FC236}">
                <a16:creationId xmlns:a16="http://schemas.microsoft.com/office/drawing/2014/main" id="{299BCC57-15A0-7D3B-745A-02A8DD1D8CC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0A8C0DC-754E-CA69-B9DB-BA4CB4173762}"/>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3407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2CF6-2ADC-5075-06AE-CE2AEA49B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CB9D00-7BDD-5129-E23E-490B1C455E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33E96B-C1F2-5745-AB2B-66594315C6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94797D-5B8A-0C07-C5F5-9F38BE1D8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1A5CC0-91C9-2B95-961F-F01432DE35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969050-C32F-80F8-BA8D-851324EAEDE2}"/>
              </a:ext>
            </a:extLst>
          </p:cNvPr>
          <p:cNvSpPr>
            <a:spLocks noGrp="1"/>
          </p:cNvSpPr>
          <p:nvPr>
            <p:ph type="dt" sz="half" idx="10"/>
          </p:nvPr>
        </p:nvSpPr>
        <p:spPr/>
        <p:txBody>
          <a:bodyPr/>
          <a:lstStyle/>
          <a:p>
            <a:fld id="{B098B728-214A-4ABC-8432-5B3A5A66A987}" type="datetime2">
              <a:rPr lang="en-US" smtClean="0"/>
              <a:t>Saturday, August 24, 2024</a:t>
            </a:fld>
            <a:endParaRPr lang="en-US" dirty="0"/>
          </a:p>
        </p:txBody>
      </p:sp>
      <p:sp>
        <p:nvSpPr>
          <p:cNvPr id="8" name="Footer Placeholder 7">
            <a:extLst>
              <a:ext uri="{FF2B5EF4-FFF2-40B4-BE49-F238E27FC236}">
                <a16:creationId xmlns:a16="http://schemas.microsoft.com/office/drawing/2014/main" id="{3C33D3F2-FDDF-6553-18E7-9D67AAF2AA51}"/>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17AE6121-0B98-4B3B-233D-B8236F15A61E}"/>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92095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4F72-5CBB-6569-70C8-25C0FC1718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4F4898-8344-39DF-25A9-9F79FE75B19A}"/>
              </a:ext>
            </a:extLst>
          </p:cNvPr>
          <p:cNvSpPr>
            <a:spLocks noGrp="1"/>
          </p:cNvSpPr>
          <p:nvPr>
            <p:ph type="dt" sz="half" idx="10"/>
          </p:nvPr>
        </p:nvSpPr>
        <p:spPr/>
        <p:txBody>
          <a:bodyPr/>
          <a:lstStyle/>
          <a:p>
            <a:fld id="{015F02D0-6806-43AF-9888-2359BF40C204}" type="datetime2">
              <a:rPr lang="en-US" smtClean="0"/>
              <a:t>Saturday, August 24, 2024</a:t>
            </a:fld>
            <a:endParaRPr lang="en-US"/>
          </a:p>
        </p:txBody>
      </p:sp>
      <p:sp>
        <p:nvSpPr>
          <p:cNvPr id="4" name="Footer Placeholder 3">
            <a:extLst>
              <a:ext uri="{FF2B5EF4-FFF2-40B4-BE49-F238E27FC236}">
                <a16:creationId xmlns:a16="http://schemas.microsoft.com/office/drawing/2014/main" id="{F55EB6D3-D0CB-D315-BECC-3A2ACE8E9441}"/>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D6026313-3371-C62B-106B-0C65FBA43609}"/>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12565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CC4D7D-489B-DABA-779B-9935426A6A2D}"/>
              </a:ext>
            </a:extLst>
          </p:cNvPr>
          <p:cNvSpPr>
            <a:spLocks noGrp="1"/>
          </p:cNvSpPr>
          <p:nvPr>
            <p:ph type="dt" sz="half" idx="10"/>
          </p:nvPr>
        </p:nvSpPr>
        <p:spPr/>
        <p:txBody>
          <a:bodyPr/>
          <a:lstStyle/>
          <a:p>
            <a:fld id="{8EE14D2D-B1AF-4197-82D6-FC1F8BD05681}" type="datetime2">
              <a:rPr lang="en-US" smtClean="0"/>
              <a:t>Saturday, August 24, 2024</a:t>
            </a:fld>
            <a:endParaRPr lang="en-US"/>
          </a:p>
        </p:txBody>
      </p:sp>
      <p:sp>
        <p:nvSpPr>
          <p:cNvPr id="3" name="Footer Placeholder 2">
            <a:extLst>
              <a:ext uri="{FF2B5EF4-FFF2-40B4-BE49-F238E27FC236}">
                <a16:creationId xmlns:a16="http://schemas.microsoft.com/office/drawing/2014/main" id="{65821FB6-A319-5DDA-AC8B-20041E3C5C5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FE003520-C8F4-9C8C-47FC-C6E2B31DB48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83934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CE2A-F87B-34E4-8B9B-432CF5B07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79C697-25C8-9651-C912-4E6EF9C408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7F21B7-E0EB-0CB5-E614-2B9F31D211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334D04-FAD7-0B43-04DD-AB353E56434E}"/>
              </a:ext>
            </a:extLst>
          </p:cNvPr>
          <p:cNvSpPr>
            <a:spLocks noGrp="1"/>
          </p:cNvSpPr>
          <p:nvPr>
            <p:ph type="dt" sz="half" idx="10"/>
          </p:nvPr>
        </p:nvSpPr>
        <p:spPr/>
        <p:txBody>
          <a:bodyPr/>
          <a:lstStyle/>
          <a:p>
            <a:fld id="{98771CEB-9838-4245-91B8-EFBAFE2D8B44}" type="datetime2">
              <a:rPr lang="en-US" smtClean="0"/>
              <a:t>Saturday, August 24, 2024</a:t>
            </a:fld>
            <a:endParaRPr lang="en-US"/>
          </a:p>
        </p:txBody>
      </p:sp>
      <p:sp>
        <p:nvSpPr>
          <p:cNvPr id="6" name="Footer Placeholder 5">
            <a:extLst>
              <a:ext uri="{FF2B5EF4-FFF2-40B4-BE49-F238E27FC236}">
                <a16:creationId xmlns:a16="http://schemas.microsoft.com/office/drawing/2014/main" id="{CC8335E7-39AF-2560-AF88-2E2881346F0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320FBCA-78F6-B6F8-6078-52BF25B4094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44637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786BF-5941-62EA-757B-86CD74811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3035D6-649E-EF2E-C3C8-CB768FA089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152E51-3831-B647-95FD-0A5FE30A1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10D177-A5B7-0CEC-6C25-5D243256D49E}"/>
              </a:ext>
            </a:extLst>
          </p:cNvPr>
          <p:cNvSpPr>
            <a:spLocks noGrp="1"/>
          </p:cNvSpPr>
          <p:nvPr>
            <p:ph type="dt" sz="half" idx="10"/>
          </p:nvPr>
        </p:nvSpPr>
        <p:spPr/>
        <p:txBody>
          <a:bodyPr/>
          <a:lstStyle/>
          <a:p>
            <a:fld id="{51D3F6BF-A585-41F8-88DF-7E5D069F892A}" type="datetime2">
              <a:rPr lang="en-US" smtClean="0"/>
              <a:t>Saturday, August 24, 2024</a:t>
            </a:fld>
            <a:endParaRPr lang="en-US"/>
          </a:p>
        </p:txBody>
      </p:sp>
      <p:sp>
        <p:nvSpPr>
          <p:cNvPr id="6" name="Footer Placeholder 5">
            <a:extLst>
              <a:ext uri="{FF2B5EF4-FFF2-40B4-BE49-F238E27FC236}">
                <a16:creationId xmlns:a16="http://schemas.microsoft.com/office/drawing/2014/main" id="{CB097CF5-7CE8-F531-C908-3E5F552A75E5}"/>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AC294A1-F3FB-5A93-2A65-0A34FCC542E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93751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D94BEF-4B1E-0585-46C2-F6C9F67CBB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574CAC-952C-5C5E-6134-F1F98DC1F4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711CD-0929-88C0-3587-F37D6C3E3D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56C2ED-54A4-480D-B5C8-65C0D62359B9}" type="datetime2">
              <a:rPr lang="en-US" smtClean="0"/>
              <a:pPr/>
              <a:t>Saturday, August 24, 2024</a:t>
            </a:fld>
            <a:endParaRPr lang="en-US" dirty="0"/>
          </a:p>
        </p:txBody>
      </p:sp>
      <p:sp>
        <p:nvSpPr>
          <p:cNvPr id="5" name="Footer Placeholder 4">
            <a:extLst>
              <a:ext uri="{FF2B5EF4-FFF2-40B4-BE49-F238E27FC236}">
                <a16:creationId xmlns:a16="http://schemas.microsoft.com/office/drawing/2014/main" id="{AF52655C-79F6-6FF8-C052-89EC8B9AE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spc="200"/>
              <a:t>Sample Footer Text</a:t>
            </a:r>
            <a:endParaRPr lang="en-US" spc="200" dirty="0"/>
          </a:p>
        </p:txBody>
      </p:sp>
      <p:sp>
        <p:nvSpPr>
          <p:cNvPr id="6" name="Slide Number Placeholder 5">
            <a:extLst>
              <a:ext uri="{FF2B5EF4-FFF2-40B4-BE49-F238E27FC236}">
                <a16:creationId xmlns:a16="http://schemas.microsoft.com/office/drawing/2014/main" id="{0C1631CB-8E3B-2DC9-31DF-FEEAC73799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16819300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ourworldindata.org/democracy#explore-data-on-democrac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EF8D-E64F-7BBA-BD58-1932962E8E0C}"/>
              </a:ext>
            </a:extLst>
          </p:cNvPr>
          <p:cNvSpPr>
            <a:spLocks noGrp="1"/>
          </p:cNvSpPr>
          <p:nvPr>
            <p:ph type="ctrTitle"/>
          </p:nvPr>
        </p:nvSpPr>
        <p:spPr>
          <a:xfrm>
            <a:off x="448055" y="662400"/>
            <a:ext cx="11293200" cy="1000800"/>
          </a:xfrm>
        </p:spPr>
        <p:txBody>
          <a:bodyPr anchor="ctr">
            <a:normAutofit/>
          </a:bodyPr>
          <a:lstStyle/>
          <a:p>
            <a:r>
              <a:rPr lang="en-US" sz="6000" dirty="0"/>
              <a:t>Democracy and How We Measure It</a:t>
            </a:r>
            <a:endParaRPr lang="en-US" dirty="0"/>
          </a:p>
        </p:txBody>
      </p:sp>
      <p:sp>
        <p:nvSpPr>
          <p:cNvPr id="3" name="Subtitle 2">
            <a:extLst>
              <a:ext uri="{FF2B5EF4-FFF2-40B4-BE49-F238E27FC236}">
                <a16:creationId xmlns:a16="http://schemas.microsoft.com/office/drawing/2014/main" id="{34555AAA-D424-21AC-3BF8-4B60E9F4755D}"/>
              </a:ext>
            </a:extLst>
          </p:cNvPr>
          <p:cNvSpPr>
            <a:spLocks noGrp="1"/>
          </p:cNvSpPr>
          <p:nvPr>
            <p:ph type="subTitle" idx="1"/>
          </p:nvPr>
        </p:nvSpPr>
        <p:spPr>
          <a:xfrm>
            <a:off x="448055" y="1652400"/>
            <a:ext cx="11293200" cy="984885"/>
          </a:xfrm>
        </p:spPr>
        <p:txBody>
          <a:bodyPr anchor="ctr">
            <a:normAutofit fontScale="47500" lnSpcReduction="20000"/>
          </a:bodyPr>
          <a:lstStyle/>
          <a:p>
            <a:r>
              <a:rPr lang="en-US" sz="6600" dirty="0"/>
              <a:t>Timea Balogh</a:t>
            </a:r>
            <a:r>
              <a:rPr lang="en-US" sz="6400" dirty="0"/>
              <a:t> </a:t>
            </a:r>
          </a:p>
          <a:p>
            <a:r>
              <a:rPr lang="en-US" sz="6400" dirty="0"/>
              <a:t>University of California, Davis</a:t>
            </a:r>
          </a:p>
        </p:txBody>
      </p:sp>
      <p:pic>
        <p:nvPicPr>
          <p:cNvPr id="4" name="Picture 3" descr="An abstract genetic concept">
            <a:extLst>
              <a:ext uri="{FF2B5EF4-FFF2-40B4-BE49-F238E27FC236}">
                <a16:creationId xmlns:a16="http://schemas.microsoft.com/office/drawing/2014/main" id="{EE7B6D14-0FA9-3C84-C5AC-8D3D24E53387}"/>
              </a:ext>
            </a:extLst>
          </p:cNvPr>
          <p:cNvPicPr>
            <a:picLocks noChangeAspect="1"/>
          </p:cNvPicPr>
          <p:nvPr/>
        </p:nvPicPr>
        <p:blipFill rotWithShape="1">
          <a:blip r:embed="rId3"/>
          <a:srcRect t="37749" b="30273"/>
          <a:stretch/>
        </p:blipFill>
        <p:spPr>
          <a:xfrm>
            <a:off x="20" y="2959198"/>
            <a:ext cx="12191980" cy="3898801"/>
          </a:xfrm>
          <a:prstGeom prst="rect">
            <a:avLst/>
          </a:prstGeom>
        </p:spPr>
      </p:pic>
    </p:spTree>
    <p:extLst>
      <p:ext uri="{BB962C8B-B14F-4D97-AF65-F5344CB8AC3E}">
        <p14:creationId xmlns:p14="http://schemas.microsoft.com/office/powerpoint/2010/main" val="77362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map of the world&#10;&#10;Description automatically generated">
            <a:extLst>
              <a:ext uri="{FF2B5EF4-FFF2-40B4-BE49-F238E27FC236}">
                <a16:creationId xmlns:a16="http://schemas.microsoft.com/office/drawing/2014/main" id="{248BF228-69DB-794D-CC4B-91EAFB21AF3E}"/>
              </a:ext>
            </a:extLst>
          </p:cNvPr>
          <p:cNvPicPr>
            <a:picLocks noChangeAspect="1"/>
          </p:cNvPicPr>
          <p:nvPr/>
        </p:nvPicPr>
        <p:blipFill>
          <a:blip r:embed="rId2"/>
          <a:stretch>
            <a:fillRect/>
          </a:stretch>
        </p:blipFill>
        <p:spPr>
          <a:xfrm>
            <a:off x="4337440" y="2067437"/>
            <a:ext cx="3517119" cy="2716974"/>
          </a:xfrm>
          <a:prstGeom prst="rect">
            <a:avLst/>
          </a:prstGeom>
        </p:spPr>
      </p:pic>
      <p:cxnSp>
        <p:nvCxnSpPr>
          <p:cNvPr id="32" name="Straight Connector 3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map of the world&#10;&#10;Description automatically generated">
            <a:extLst>
              <a:ext uri="{FF2B5EF4-FFF2-40B4-BE49-F238E27FC236}">
                <a16:creationId xmlns:a16="http://schemas.microsoft.com/office/drawing/2014/main" id="{198F2B5F-E0A8-1862-FC38-9F6473EBFBE0}"/>
              </a:ext>
            </a:extLst>
          </p:cNvPr>
          <p:cNvPicPr>
            <a:picLocks noChangeAspect="1"/>
          </p:cNvPicPr>
          <p:nvPr/>
        </p:nvPicPr>
        <p:blipFill>
          <a:blip r:embed="rId3"/>
          <a:stretch>
            <a:fillRect/>
          </a:stretch>
        </p:blipFill>
        <p:spPr>
          <a:xfrm>
            <a:off x="8288895" y="2232070"/>
            <a:ext cx="3537345" cy="2387707"/>
          </a:xfrm>
          <a:prstGeom prst="rect">
            <a:avLst/>
          </a:prstGeom>
        </p:spPr>
      </p:pic>
      <p:cxnSp>
        <p:nvCxnSpPr>
          <p:cNvPr id="22" name="Straight Connector 21">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map&#10;&#10;Description automatically generated">
            <a:extLst>
              <a:ext uri="{FF2B5EF4-FFF2-40B4-BE49-F238E27FC236}">
                <a16:creationId xmlns:a16="http://schemas.microsoft.com/office/drawing/2014/main" id="{D55DB574-C3B4-0460-AE62-72C1FAD65EE4}"/>
              </a:ext>
            </a:extLst>
          </p:cNvPr>
          <p:cNvPicPr>
            <a:picLocks noChangeAspect="1"/>
          </p:cNvPicPr>
          <p:nvPr/>
        </p:nvPicPr>
        <p:blipFill>
          <a:blip r:embed="rId4"/>
          <a:stretch>
            <a:fillRect/>
          </a:stretch>
        </p:blipFill>
        <p:spPr>
          <a:xfrm>
            <a:off x="351828" y="2107003"/>
            <a:ext cx="3517120" cy="2637839"/>
          </a:xfrm>
          <a:prstGeom prst="rect">
            <a:avLst/>
          </a:prstGeom>
        </p:spPr>
      </p:pic>
    </p:spTree>
    <p:extLst>
      <p:ext uri="{BB962C8B-B14F-4D97-AF65-F5344CB8AC3E}">
        <p14:creationId xmlns:p14="http://schemas.microsoft.com/office/powerpoint/2010/main" val="255753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6FC68-4EAA-F687-5827-F9E5E334C0DA}"/>
              </a:ext>
            </a:extLst>
          </p:cNvPr>
          <p:cNvSpPr>
            <a:spLocks noGrp="1"/>
          </p:cNvSpPr>
          <p:nvPr>
            <p:ph type="title"/>
          </p:nvPr>
        </p:nvSpPr>
        <p:spPr>
          <a:xfrm>
            <a:off x="6392583" y="501651"/>
            <a:ext cx="5367026" cy="1716255"/>
          </a:xfrm>
        </p:spPr>
        <p:txBody>
          <a:bodyPr anchor="b">
            <a:normAutofit/>
          </a:bodyPr>
          <a:lstStyle/>
          <a:p>
            <a:r>
              <a:rPr lang="en-US" sz="5600" dirty="0"/>
              <a:t>Hungary vs. Poland</a:t>
            </a:r>
          </a:p>
        </p:txBody>
      </p:sp>
      <p:sp>
        <p:nvSpPr>
          <p:cNvPr id="25" name="Rectangle 2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n a white background&#10;&#10;Description automatically generated">
            <a:extLst>
              <a:ext uri="{FF2B5EF4-FFF2-40B4-BE49-F238E27FC236}">
                <a16:creationId xmlns:a16="http://schemas.microsoft.com/office/drawing/2014/main" id="{B723626D-4091-C636-C346-578B92090289}"/>
              </a:ext>
            </a:extLst>
          </p:cNvPr>
          <p:cNvPicPr>
            <a:picLocks noChangeAspect="1"/>
          </p:cNvPicPr>
          <p:nvPr/>
        </p:nvPicPr>
        <p:blipFill rotWithShape="1">
          <a:blip r:embed="rId2"/>
          <a:srcRect r="267" b="2"/>
          <a:stretch/>
        </p:blipFill>
        <p:spPr>
          <a:xfrm>
            <a:off x="279143" y="299508"/>
            <a:ext cx="5221625" cy="3010397"/>
          </a:xfrm>
          <a:prstGeom prst="rect">
            <a:avLst/>
          </a:prstGeom>
        </p:spPr>
      </p:pic>
      <p:pic>
        <p:nvPicPr>
          <p:cNvPr id="6" name="Picture 5" descr="A graph of a political leader&#10;&#10;Description automatically generated">
            <a:extLst>
              <a:ext uri="{FF2B5EF4-FFF2-40B4-BE49-F238E27FC236}">
                <a16:creationId xmlns:a16="http://schemas.microsoft.com/office/drawing/2014/main" id="{49A38D3A-FEA8-89F0-08A1-9118C069E9B1}"/>
              </a:ext>
            </a:extLst>
          </p:cNvPr>
          <p:cNvPicPr>
            <a:picLocks noChangeAspect="1"/>
          </p:cNvPicPr>
          <p:nvPr/>
        </p:nvPicPr>
        <p:blipFill rotWithShape="1">
          <a:blip r:embed="rId3"/>
          <a:srcRect t="1756" b="1754"/>
          <a:stretch/>
        </p:blipFill>
        <p:spPr>
          <a:xfrm>
            <a:off x="279143" y="3548095"/>
            <a:ext cx="5221625" cy="3010397"/>
          </a:xfrm>
          <a:prstGeom prst="rect">
            <a:avLst/>
          </a:prstGeom>
        </p:spPr>
      </p:pic>
      <p:sp>
        <p:nvSpPr>
          <p:cNvPr id="3" name="Content Placeholder 2">
            <a:extLst>
              <a:ext uri="{FF2B5EF4-FFF2-40B4-BE49-F238E27FC236}">
                <a16:creationId xmlns:a16="http://schemas.microsoft.com/office/drawing/2014/main" id="{8119BB83-0486-A092-849A-62504F7045B6}"/>
              </a:ext>
            </a:extLst>
          </p:cNvPr>
          <p:cNvSpPr>
            <a:spLocks noGrp="1"/>
          </p:cNvSpPr>
          <p:nvPr>
            <p:ph idx="1"/>
          </p:nvPr>
        </p:nvSpPr>
        <p:spPr>
          <a:xfrm>
            <a:off x="6392583" y="2645922"/>
            <a:ext cx="5099200" cy="3710427"/>
          </a:xfrm>
        </p:spPr>
        <p:txBody>
          <a:bodyPr anchor="t">
            <a:normAutofit fontScale="92500" lnSpcReduction="20000"/>
          </a:bodyPr>
          <a:lstStyle/>
          <a:p>
            <a:r>
              <a:rPr lang="en-US" sz="1800" dirty="0">
                <a:solidFill>
                  <a:schemeClr val="tx1">
                    <a:alpha val="80000"/>
                  </a:schemeClr>
                </a:solidFill>
              </a:rPr>
              <a:t>Both former communist states that had been occupied by Soviet Union</a:t>
            </a:r>
          </a:p>
          <a:p>
            <a:pPr lvl="1"/>
            <a:r>
              <a:rPr lang="en-US" sz="1800" dirty="0">
                <a:solidFill>
                  <a:schemeClr val="tx1">
                    <a:alpha val="80000"/>
                  </a:schemeClr>
                </a:solidFill>
              </a:rPr>
              <a:t>1989 – communist regime formally abolished, leading to sharp change in political regime</a:t>
            </a:r>
          </a:p>
          <a:p>
            <a:pPr lvl="1"/>
            <a:r>
              <a:rPr lang="en-US" sz="1800" dirty="0">
                <a:solidFill>
                  <a:schemeClr val="tx1">
                    <a:alpha val="80000"/>
                  </a:schemeClr>
                </a:solidFill>
              </a:rPr>
              <a:t>1991 – Soviet military occupation ends</a:t>
            </a:r>
          </a:p>
          <a:p>
            <a:r>
              <a:rPr lang="en-US" sz="1800" dirty="0">
                <a:solidFill>
                  <a:schemeClr val="tx1">
                    <a:alpha val="80000"/>
                  </a:schemeClr>
                </a:solidFill>
              </a:rPr>
              <a:t>Different outcomes today </a:t>
            </a:r>
          </a:p>
          <a:p>
            <a:pPr lvl="1"/>
            <a:r>
              <a:rPr lang="en-US" sz="1800" dirty="0">
                <a:solidFill>
                  <a:schemeClr val="tx1">
                    <a:alpha val="80000"/>
                  </a:schemeClr>
                </a:solidFill>
              </a:rPr>
              <a:t>Poland has had a less prominent and continuing decline in democracy in recent years than Hungary</a:t>
            </a:r>
          </a:p>
          <a:p>
            <a:pPr lvl="1"/>
            <a:r>
              <a:rPr lang="en-US" sz="1800" dirty="0">
                <a:solidFill>
                  <a:schemeClr val="tx1">
                    <a:alpha val="80000"/>
                  </a:schemeClr>
                </a:solidFill>
              </a:rPr>
              <a:t>Poland’s democracy somewhat stagnant today</a:t>
            </a:r>
          </a:p>
          <a:p>
            <a:r>
              <a:rPr lang="en-US" sz="2300" dirty="0">
                <a:solidFill>
                  <a:schemeClr val="tx1">
                    <a:alpha val="80000"/>
                  </a:schemeClr>
                </a:solidFill>
              </a:rPr>
              <a:t>As of 2022, according to V-Dem, Poland classified as an  </a:t>
            </a:r>
            <a:r>
              <a:rPr lang="en-US" sz="2300" b="1" dirty="0">
                <a:solidFill>
                  <a:schemeClr val="tx1">
                    <a:alpha val="80000"/>
                  </a:schemeClr>
                </a:solidFill>
              </a:rPr>
              <a:t>electoral democracy</a:t>
            </a:r>
            <a:r>
              <a:rPr lang="en-US" sz="2300" dirty="0">
                <a:solidFill>
                  <a:schemeClr val="tx1">
                    <a:alpha val="80000"/>
                  </a:schemeClr>
                </a:solidFill>
              </a:rPr>
              <a:t>, while Hungary classified as </a:t>
            </a:r>
            <a:r>
              <a:rPr lang="en-US" sz="2300" b="1" dirty="0">
                <a:solidFill>
                  <a:schemeClr val="tx1">
                    <a:alpha val="80000"/>
                  </a:schemeClr>
                </a:solidFill>
              </a:rPr>
              <a:t>electoral autocracy </a:t>
            </a:r>
          </a:p>
          <a:p>
            <a:pPr lvl="1"/>
            <a:endParaRPr lang="en-US" sz="1800" dirty="0">
              <a:solidFill>
                <a:schemeClr val="tx1">
                  <a:alpha val="80000"/>
                </a:schemeClr>
              </a:solidFill>
            </a:endParaRPr>
          </a:p>
        </p:txBody>
      </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495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Under Viktor Orban's leadership, Hungarians differ in views of democracy |  Pew Research Center">
            <a:extLst>
              <a:ext uri="{FF2B5EF4-FFF2-40B4-BE49-F238E27FC236}">
                <a16:creationId xmlns:a16="http://schemas.microsoft.com/office/drawing/2014/main" id="{A43575BD-87B4-082D-A50E-782A67E65E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3397" y="321734"/>
            <a:ext cx="3754373" cy="29051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ungarians See Record-Low Freedom for Their Media">
            <a:extLst>
              <a:ext uri="{FF2B5EF4-FFF2-40B4-BE49-F238E27FC236}">
                <a16:creationId xmlns:a16="http://schemas.microsoft.com/office/drawing/2014/main" id="{EB5E8A04-DE77-773B-26B6-A20FF7EB6EA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1" y="3651301"/>
            <a:ext cx="5426764" cy="2720149"/>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Rectangle 6162">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Under Viktor Orban's leadership, Hungarians differ in views of democracy |  Pew Research Center">
            <a:extLst>
              <a:ext uri="{FF2B5EF4-FFF2-40B4-BE49-F238E27FC236}">
                <a16:creationId xmlns:a16="http://schemas.microsoft.com/office/drawing/2014/main" id="{3F9F5C43-A305-485C-BEB0-54D3CD0DE5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034" y="539946"/>
            <a:ext cx="5426764" cy="563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501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4A8B-03FF-6118-670A-D137F3AD1370}"/>
              </a:ext>
            </a:extLst>
          </p:cNvPr>
          <p:cNvSpPr>
            <a:spLocks noGrp="1"/>
          </p:cNvSpPr>
          <p:nvPr>
            <p:ph type="title"/>
          </p:nvPr>
        </p:nvSpPr>
        <p:spPr/>
        <p:txBody>
          <a:bodyPr/>
          <a:lstStyle/>
          <a:p>
            <a:r>
              <a:rPr lang="en-US" dirty="0"/>
              <a:t>Why measure democracy?</a:t>
            </a:r>
          </a:p>
        </p:txBody>
      </p:sp>
      <p:sp>
        <p:nvSpPr>
          <p:cNvPr id="3" name="Content Placeholder 2">
            <a:extLst>
              <a:ext uri="{FF2B5EF4-FFF2-40B4-BE49-F238E27FC236}">
                <a16:creationId xmlns:a16="http://schemas.microsoft.com/office/drawing/2014/main" id="{2C9BCDE1-A98F-440A-E58F-884586297F36}"/>
              </a:ext>
            </a:extLst>
          </p:cNvPr>
          <p:cNvSpPr>
            <a:spLocks noGrp="1"/>
          </p:cNvSpPr>
          <p:nvPr>
            <p:ph idx="1"/>
          </p:nvPr>
        </p:nvSpPr>
        <p:spPr/>
        <p:txBody>
          <a:bodyPr>
            <a:normAutofit fontScale="92500" lnSpcReduction="10000"/>
          </a:bodyPr>
          <a:lstStyle/>
          <a:p>
            <a:r>
              <a:rPr lang="en-US" dirty="0"/>
              <a:t>Researchers and policy makers frequently need information about how democratic countries are, or whether a country is democracies or not</a:t>
            </a:r>
          </a:p>
          <a:p>
            <a:r>
              <a:rPr lang="en-US" dirty="0"/>
              <a:t>Academics: Need it to test research claims. For example, do countries that are (more) democratic have…</a:t>
            </a:r>
          </a:p>
          <a:p>
            <a:pPr lvl="1"/>
            <a:r>
              <a:rPr lang="en-US" dirty="0"/>
              <a:t>Less war?</a:t>
            </a:r>
          </a:p>
          <a:p>
            <a:pPr lvl="1"/>
            <a:r>
              <a:rPr lang="en-US" dirty="0"/>
              <a:t>More equality?</a:t>
            </a:r>
          </a:p>
          <a:p>
            <a:pPr lvl="1"/>
            <a:r>
              <a:rPr lang="en-US" dirty="0"/>
              <a:t>Greater economic prosperity? </a:t>
            </a:r>
          </a:p>
          <a:p>
            <a:r>
              <a:rPr lang="en-US" dirty="0"/>
              <a:t>Policymakers: Allocation of aid may be conditional on democratic performance</a:t>
            </a:r>
          </a:p>
          <a:p>
            <a:pPr lvl="1"/>
            <a:r>
              <a:rPr lang="en-US" dirty="0"/>
              <a:t>Objective of policy may also relate to improving democratic indicators, so it needs to be measurable </a:t>
            </a:r>
          </a:p>
          <a:p>
            <a:r>
              <a:rPr lang="en-US" dirty="0"/>
              <a:t>Key criteria of concept measurement: </a:t>
            </a:r>
            <a:r>
              <a:rPr lang="en-US" b="1" dirty="0"/>
              <a:t>validity</a:t>
            </a:r>
            <a:r>
              <a:rPr lang="en-US" dirty="0"/>
              <a:t> and </a:t>
            </a:r>
            <a:r>
              <a:rPr lang="en-US" b="1" dirty="0"/>
              <a:t>reliability</a:t>
            </a:r>
            <a:r>
              <a:rPr lang="en-US" dirty="0"/>
              <a:t>!</a:t>
            </a:r>
          </a:p>
          <a:p>
            <a:pPr lvl="1"/>
            <a:endParaRPr lang="en-US" dirty="0"/>
          </a:p>
        </p:txBody>
      </p:sp>
    </p:spTree>
    <p:extLst>
      <p:ext uri="{BB962C8B-B14F-4D97-AF65-F5344CB8AC3E}">
        <p14:creationId xmlns:p14="http://schemas.microsoft.com/office/powerpoint/2010/main" val="269819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E797F3-BE15-4EE3-DC4D-55D930D3FBDF}"/>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a:t>How do different measures score democracy?</a:t>
            </a:r>
          </a:p>
        </p:txBody>
      </p:sp>
      <p:sp>
        <p:nvSpPr>
          <p:cNvPr id="41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320766-2AEE-7B99-8A2C-8194F35480B2}"/>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lvl="1" indent="-228600">
              <a:lnSpc>
                <a:spcPct val="90000"/>
              </a:lnSpc>
              <a:spcAft>
                <a:spcPts val="600"/>
              </a:spcAft>
              <a:buFont typeface="Arial" panose="020B0604020202020204" pitchFamily="34" charset="0"/>
              <a:buChar char="•"/>
            </a:pPr>
            <a:r>
              <a:rPr lang="en-US" sz="1700" b="1" dirty="0"/>
              <a:t>Continuous</a:t>
            </a:r>
            <a:r>
              <a:rPr lang="en-US" sz="1700" dirty="0"/>
              <a:t> = Not separated by distinct categories (i.e., can be 80% democratic)</a:t>
            </a:r>
          </a:p>
          <a:p>
            <a:pPr lvl="1" indent="-228600">
              <a:lnSpc>
                <a:spcPct val="90000"/>
              </a:lnSpc>
              <a:spcAft>
                <a:spcPts val="600"/>
              </a:spcAft>
              <a:buFont typeface="Arial" panose="020B0604020202020204" pitchFamily="34" charset="0"/>
              <a:buChar char="•"/>
            </a:pPr>
            <a:r>
              <a:rPr lang="en-US" sz="1700" b="1" dirty="0"/>
              <a:t>Dichotomous</a:t>
            </a:r>
            <a:r>
              <a:rPr lang="en-US" sz="1700" dirty="0"/>
              <a:t> = 2 or more distinct values or categories (either is or is not)</a:t>
            </a:r>
          </a:p>
          <a:p>
            <a:pPr lvl="1" indent="-228600">
              <a:lnSpc>
                <a:spcPct val="90000"/>
              </a:lnSpc>
              <a:spcAft>
                <a:spcPts val="600"/>
              </a:spcAft>
              <a:buFont typeface="Arial" panose="020B0604020202020204" pitchFamily="34" charset="0"/>
              <a:buChar char="•"/>
            </a:pPr>
            <a:r>
              <a:rPr lang="en-US" sz="1700" dirty="0"/>
              <a:t>Democratization </a:t>
            </a:r>
            <a:r>
              <a:rPr lang="en-US" sz="1700" dirty="0">
                <a:sym typeface="Wingdings" pitchFamily="2" charset="2"/>
              </a:rPr>
              <a:t> becoming “more” democratic (</a:t>
            </a:r>
            <a:r>
              <a:rPr lang="en-US" sz="1700" b="1" dirty="0">
                <a:sym typeface="Wingdings" pitchFamily="2" charset="2"/>
              </a:rPr>
              <a:t>continuous</a:t>
            </a:r>
            <a:r>
              <a:rPr lang="en-US" sz="1700" dirty="0">
                <a:sym typeface="Wingdings" pitchFamily="2" charset="2"/>
              </a:rPr>
              <a:t>) or becoming democratic (</a:t>
            </a:r>
            <a:r>
              <a:rPr lang="en-US" sz="1700" b="1" dirty="0">
                <a:sym typeface="Wingdings" pitchFamily="2" charset="2"/>
              </a:rPr>
              <a:t>dichotomous</a:t>
            </a:r>
            <a:r>
              <a:rPr lang="en-US" sz="1700" dirty="0">
                <a:sym typeface="Wingdings" pitchFamily="2" charset="2"/>
              </a:rPr>
              <a:t>)?</a:t>
            </a:r>
            <a:endParaRPr lang="en-US" sz="1700" dirty="0"/>
          </a:p>
        </p:txBody>
      </p:sp>
      <p:pic>
        <p:nvPicPr>
          <p:cNvPr id="4098" name="Picture 2" descr="Global Democracy, 1946-2016">
            <a:extLst>
              <a:ext uri="{FF2B5EF4-FFF2-40B4-BE49-F238E27FC236}">
                <a16:creationId xmlns:a16="http://schemas.microsoft.com/office/drawing/2014/main" id="{B30DDDC8-594A-D34A-BF24-4FE311ABC1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7776" y="2569464"/>
            <a:ext cx="4905248" cy="36789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8B8C574D-9308-28D1-B7DC-879F92F497B1}"/>
              </a:ext>
            </a:extLst>
          </p:cNvPr>
          <p:cNvGraphicFramePr>
            <a:graphicFrameLocks noGrp="1"/>
          </p:cNvGraphicFramePr>
          <p:nvPr>
            <p:ph idx="1"/>
            <p:extLst>
              <p:ext uri="{D42A27DB-BD31-4B8C-83A1-F6EECF244321}">
                <p14:modId xmlns:p14="http://schemas.microsoft.com/office/powerpoint/2010/main" val="3425356594"/>
              </p:ext>
            </p:extLst>
          </p:nvPr>
        </p:nvGraphicFramePr>
        <p:xfrm>
          <a:off x="6254496" y="2577186"/>
          <a:ext cx="5468113" cy="3663495"/>
        </p:xfrm>
        <a:graphic>
          <a:graphicData uri="http://schemas.openxmlformats.org/drawingml/2006/table">
            <a:tbl>
              <a:tblPr firstRow="1" bandRow="1">
                <a:noFill/>
                <a:tableStyleId>{00A15C55-8517-42AA-B614-E9B94910E393}</a:tableStyleId>
              </a:tblPr>
              <a:tblGrid>
                <a:gridCol w="2233138">
                  <a:extLst>
                    <a:ext uri="{9D8B030D-6E8A-4147-A177-3AD203B41FA5}">
                      <a16:colId xmlns:a16="http://schemas.microsoft.com/office/drawing/2014/main" val="1446622961"/>
                    </a:ext>
                  </a:extLst>
                </a:gridCol>
                <a:gridCol w="3234975">
                  <a:extLst>
                    <a:ext uri="{9D8B030D-6E8A-4147-A177-3AD203B41FA5}">
                      <a16:colId xmlns:a16="http://schemas.microsoft.com/office/drawing/2014/main" val="1830668755"/>
                    </a:ext>
                  </a:extLst>
                </a:gridCol>
              </a:tblGrid>
              <a:tr h="627521">
                <a:tc>
                  <a:txBody>
                    <a:bodyPr/>
                    <a:lstStyle/>
                    <a:p>
                      <a:r>
                        <a:rPr lang="en-US" sz="1400" b="1" cap="none" spc="0" dirty="0">
                          <a:solidFill>
                            <a:schemeClr val="bg1"/>
                          </a:solidFill>
                        </a:rPr>
                        <a:t>Democracy Measurement</a:t>
                      </a:r>
                    </a:p>
                  </a:txBody>
                  <a:tcPr marL="62160" marR="44400" marT="88800" marB="88800" anchor="ctr">
                    <a:lnL w="12700" cmpd="sng">
                      <a:noFill/>
                      <a:prstDash val="solid"/>
                    </a:lnL>
                    <a:lnR w="12700" cmpd="sng">
                      <a:noFill/>
                      <a:prstDash val="solid"/>
                    </a:lnR>
                    <a:lnT w="19050" cap="flat" cmpd="sng" algn="ctr">
                      <a:noFill/>
                      <a:prstDash val="solid"/>
                    </a:lnT>
                    <a:lnB w="12700" cmpd="sng">
                      <a:noFill/>
                      <a:prstDash val="solid"/>
                    </a:lnB>
                    <a:solidFill>
                      <a:schemeClr val="tx1"/>
                    </a:solidFill>
                  </a:tcPr>
                </a:tc>
                <a:tc>
                  <a:txBody>
                    <a:bodyPr/>
                    <a:lstStyle/>
                    <a:p>
                      <a:r>
                        <a:rPr lang="en-US" sz="1400" b="1" cap="none" spc="0">
                          <a:solidFill>
                            <a:schemeClr val="bg1"/>
                          </a:solidFill>
                        </a:rPr>
                        <a:t>How they score democracy </a:t>
                      </a:r>
                    </a:p>
                  </a:txBody>
                  <a:tcPr marL="62160" marR="44400" marT="88800" marB="88800" anchor="ctr">
                    <a:lnL w="12700" cmpd="sng">
                      <a:noFill/>
                      <a:prstDash val="solid"/>
                    </a:lnL>
                    <a:lnR w="12700" cmpd="sng">
                      <a:noFill/>
                      <a:prstDash val="solid"/>
                    </a:lnR>
                    <a:lnT w="19050" cap="flat" cmpd="sng" algn="ctr">
                      <a:noFill/>
                      <a:prstDash val="solid"/>
                    </a:lnT>
                    <a:lnB w="12700" cmpd="sng">
                      <a:noFill/>
                      <a:prstDash val="solid"/>
                    </a:lnB>
                    <a:solidFill>
                      <a:schemeClr val="tx1"/>
                    </a:solidFill>
                  </a:tcPr>
                </a:tc>
                <a:extLst>
                  <a:ext uri="{0D108BD9-81ED-4DB2-BD59-A6C34878D82A}">
                    <a16:rowId xmlns:a16="http://schemas.microsoft.com/office/drawing/2014/main" val="3452853111"/>
                  </a:ext>
                </a:extLst>
              </a:tr>
              <a:tr h="536993">
                <a:tc>
                  <a:txBody>
                    <a:bodyPr/>
                    <a:lstStyle/>
                    <a:p>
                      <a:r>
                        <a:rPr lang="en-US" sz="1200" cap="none" spc="0">
                          <a:solidFill>
                            <a:schemeClr val="tx1"/>
                          </a:solidFill>
                        </a:rPr>
                        <a:t>Varieties of Democracy (V-Dem)</a:t>
                      </a:r>
                    </a:p>
                  </a:txBody>
                  <a:tcPr marL="62160" marR="44400" marT="57472" marB="8880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1200" cap="none" spc="0" dirty="0">
                          <a:solidFill>
                            <a:schemeClr val="tx1"/>
                          </a:solidFill>
                        </a:rPr>
                        <a:t>On a spectrum: 0 (highly undemocratic) to1 (highly democratic)</a:t>
                      </a:r>
                    </a:p>
                  </a:txBody>
                  <a:tcPr marL="62160" marR="44400" marT="57472" marB="88800">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496647515"/>
                  </a:ext>
                </a:extLst>
              </a:tr>
              <a:tr h="892194">
                <a:tc>
                  <a:txBody>
                    <a:bodyPr/>
                    <a:lstStyle/>
                    <a:p>
                      <a:r>
                        <a:rPr lang="en-US" sz="1200" cap="none" spc="0">
                          <a:solidFill>
                            <a:schemeClr val="tx1"/>
                          </a:solidFill>
                        </a:rPr>
                        <a:t>Polity </a:t>
                      </a:r>
                    </a:p>
                  </a:txBody>
                  <a:tcPr marL="62160" marR="44400" marT="57472" marB="8880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200" cap="none" spc="0" dirty="0">
                          <a:solidFill>
                            <a:schemeClr val="tx1"/>
                          </a:solidFill>
                        </a:rPr>
                        <a:t>On a spectrum: -10 to 10, hereditary monarchy to consolidated democracy </a:t>
                      </a:r>
                    </a:p>
                    <a:p>
                      <a:r>
                        <a:rPr lang="en-US" sz="1200" cap="none" spc="0" dirty="0">
                          <a:solidFill>
                            <a:schemeClr val="tx1"/>
                          </a:solidFill>
                        </a:rPr>
                        <a:t>Also as a classification: </a:t>
                      </a:r>
                      <a:r>
                        <a:rPr lang="en-US" sz="1200" b="1" cap="none" spc="0" dirty="0">
                          <a:solidFill>
                            <a:schemeClr val="tx1"/>
                          </a:solidFill>
                        </a:rPr>
                        <a:t>autocracy</a:t>
                      </a:r>
                      <a:r>
                        <a:rPr lang="en-US" sz="1200" cap="none" spc="0" dirty="0">
                          <a:solidFill>
                            <a:schemeClr val="tx1"/>
                          </a:solidFill>
                        </a:rPr>
                        <a:t>  (-10 to -6) &lt; </a:t>
                      </a:r>
                      <a:r>
                        <a:rPr lang="en-US" sz="1200" b="1" cap="none" spc="0" dirty="0">
                          <a:solidFill>
                            <a:schemeClr val="tx1"/>
                          </a:solidFill>
                        </a:rPr>
                        <a:t>anocracy</a:t>
                      </a:r>
                      <a:r>
                        <a:rPr lang="en-US" sz="1200" cap="none" spc="0" dirty="0">
                          <a:solidFill>
                            <a:schemeClr val="tx1"/>
                          </a:solidFill>
                        </a:rPr>
                        <a:t> (-5 to +5) &lt; </a:t>
                      </a:r>
                      <a:r>
                        <a:rPr lang="en-US" sz="1200" b="1" cap="none" spc="0" dirty="0">
                          <a:solidFill>
                            <a:schemeClr val="tx1"/>
                          </a:solidFill>
                        </a:rPr>
                        <a:t>democracy</a:t>
                      </a:r>
                      <a:r>
                        <a:rPr lang="en-US" sz="1200" cap="none" spc="0" dirty="0">
                          <a:solidFill>
                            <a:schemeClr val="tx1"/>
                          </a:solidFill>
                        </a:rPr>
                        <a:t> (+6 to +10)</a:t>
                      </a:r>
                    </a:p>
                  </a:txBody>
                  <a:tcPr marL="62160" marR="44400" marT="57472" marB="8880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915359701"/>
                  </a:ext>
                </a:extLst>
              </a:tr>
              <a:tr h="892194">
                <a:tc>
                  <a:txBody>
                    <a:bodyPr/>
                    <a:lstStyle/>
                    <a:p>
                      <a:r>
                        <a:rPr lang="en-US" sz="1200" cap="none" spc="0">
                          <a:solidFill>
                            <a:schemeClr val="tx1"/>
                          </a:solidFill>
                        </a:rPr>
                        <a:t>Freedom House</a:t>
                      </a:r>
                    </a:p>
                  </a:txBody>
                  <a:tcPr marL="62160" marR="44400" marT="57472" marB="8880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1200" cap="none" spc="0">
                          <a:solidFill>
                            <a:schemeClr val="tx1"/>
                          </a:solidFill>
                        </a:rPr>
                        <a:t>As a classification: (1) not free &lt; partly free &lt; free and (2) non-democracy &lt; electoral democracy </a:t>
                      </a:r>
                    </a:p>
                    <a:p>
                      <a:endParaRPr lang="en-US" sz="1200" cap="none" spc="0">
                        <a:solidFill>
                          <a:schemeClr val="tx1"/>
                        </a:solidFill>
                      </a:endParaRPr>
                    </a:p>
                  </a:txBody>
                  <a:tcPr marL="62160" marR="44400" marT="57472" marB="88800">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153437135"/>
                  </a:ext>
                </a:extLst>
              </a:tr>
              <a:tr h="714593">
                <a:tc>
                  <a:txBody>
                    <a:bodyPr/>
                    <a:lstStyle/>
                    <a:p>
                      <a:r>
                        <a:rPr lang="en-US" sz="1200" cap="none" spc="0">
                          <a:solidFill>
                            <a:schemeClr val="tx1"/>
                          </a:solidFill>
                        </a:rPr>
                        <a:t>Regimes of the World</a:t>
                      </a:r>
                    </a:p>
                  </a:txBody>
                  <a:tcPr marL="62160" marR="44400" marT="57472" marB="8880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200" cap="none" spc="0" dirty="0">
                          <a:solidFill>
                            <a:schemeClr val="tx1"/>
                          </a:solidFill>
                        </a:rPr>
                        <a:t>As a classification: closed autocracy &lt; electoral autocracy &lt; electoral democracy &lt; liberal democracy </a:t>
                      </a:r>
                    </a:p>
                  </a:txBody>
                  <a:tcPr marL="62160" marR="44400" marT="57472" marB="8880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99986253"/>
                  </a:ext>
                </a:extLst>
              </a:tr>
            </a:tbl>
          </a:graphicData>
        </a:graphic>
      </p:graphicFrame>
      <p:sp>
        <p:nvSpPr>
          <p:cNvPr id="7" name="TextBox 6">
            <a:extLst>
              <a:ext uri="{FF2B5EF4-FFF2-40B4-BE49-F238E27FC236}">
                <a16:creationId xmlns:a16="http://schemas.microsoft.com/office/drawing/2014/main" id="{7232EDB5-1C74-46C0-0310-95D20E57DDA7}"/>
              </a:ext>
            </a:extLst>
          </p:cNvPr>
          <p:cNvSpPr txBox="1"/>
          <p:nvPr/>
        </p:nvSpPr>
        <p:spPr>
          <a:xfrm>
            <a:off x="184910" y="6230035"/>
            <a:ext cx="5356353" cy="646331"/>
          </a:xfrm>
          <a:prstGeom prst="rect">
            <a:avLst/>
          </a:prstGeom>
          <a:noFill/>
        </p:spPr>
        <p:txBody>
          <a:bodyPr wrap="square" rtlCol="0">
            <a:spAutoFit/>
          </a:bodyPr>
          <a:lstStyle/>
          <a:p>
            <a:r>
              <a:rPr lang="en-US" dirty="0"/>
              <a:t>Figured based on Polity, where -10 to -6 = </a:t>
            </a:r>
            <a:r>
              <a:rPr lang="en-US" b="1" dirty="0"/>
              <a:t>autocracy</a:t>
            </a:r>
            <a:r>
              <a:rPr lang="en-US" dirty="0"/>
              <a:t>, -5 to +5 = </a:t>
            </a:r>
            <a:r>
              <a:rPr lang="en-US" b="1" dirty="0"/>
              <a:t>anocracy</a:t>
            </a:r>
            <a:r>
              <a:rPr lang="en-US" dirty="0"/>
              <a:t>, +6 to +10 = </a:t>
            </a:r>
            <a:r>
              <a:rPr lang="en-US" b="1" dirty="0"/>
              <a:t>democracy</a:t>
            </a:r>
          </a:p>
        </p:txBody>
      </p:sp>
    </p:spTree>
    <p:extLst>
      <p:ext uri="{BB962C8B-B14F-4D97-AF65-F5344CB8AC3E}">
        <p14:creationId xmlns:p14="http://schemas.microsoft.com/office/powerpoint/2010/main" val="3689933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8B62-2682-5A73-4330-04F4F8FDCD27}"/>
              </a:ext>
            </a:extLst>
          </p:cNvPr>
          <p:cNvSpPr>
            <a:spLocks noGrp="1"/>
          </p:cNvSpPr>
          <p:nvPr>
            <p:ph type="title"/>
          </p:nvPr>
        </p:nvSpPr>
        <p:spPr/>
        <p:txBody>
          <a:bodyPr/>
          <a:lstStyle/>
          <a:p>
            <a:r>
              <a:rPr lang="en-US" dirty="0"/>
              <a:t>Conceptualizing and measuring democracy </a:t>
            </a:r>
          </a:p>
        </p:txBody>
      </p:sp>
      <p:sp>
        <p:nvSpPr>
          <p:cNvPr id="3" name="Content Placeholder 2">
            <a:extLst>
              <a:ext uri="{FF2B5EF4-FFF2-40B4-BE49-F238E27FC236}">
                <a16:creationId xmlns:a16="http://schemas.microsoft.com/office/drawing/2014/main" id="{456F816B-C0EC-98DB-8FA9-287802D2EF6A}"/>
              </a:ext>
            </a:extLst>
          </p:cNvPr>
          <p:cNvSpPr>
            <a:spLocks noGrp="1"/>
          </p:cNvSpPr>
          <p:nvPr>
            <p:ph idx="1"/>
          </p:nvPr>
        </p:nvSpPr>
        <p:spPr/>
        <p:txBody>
          <a:bodyPr>
            <a:normAutofit lnSpcReduction="10000"/>
          </a:bodyPr>
          <a:lstStyle/>
          <a:p>
            <a:r>
              <a:rPr lang="en-US" dirty="0"/>
              <a:t>Do we measure democracy in a narrow or a broader sense?</a:t>
            </a:r>
          </a:p>
          <a:p>
            <a:pPr lvl="1"/>
            <a:r>
              <a:rPr lang="en-US" dirty="0"/>
              <a:t>Narrow</a:t>
            </a:r>
          </a:p>
          <a:p>
            <a:pPr lvl="2"/>
            <a:r>
              <a:rPr lang="en-US" dirty="0"/>
              <a:t>Are the basic principles of democracy met? </a:t>
            </a:r>
          </a:p>
          <a:p>
            <a:pPr lvl="2"/>
            <a:r>
              <a:rPr lang="en-US" dirty="0"/>
              <a:t>Is the electoral political system is one in which citizens get to participate in free and fair elections?</a:t>
            </a:r>
          </a:p>
          <a:p>
            <a:pPr lvl="2"/>
            <a:r>
              <a:rPr lang="en-US" dirty="0"/>
              <a:t>Is it ”liberal” so citizens have additional civil rights and are protected from the state?</a:t>
            </a:r>
          </a:p>
          <a:p>
            <a:pPr lvl="2"/>
            <a:r>
              <a:rPr lang="en-US" dirty="0"/>
              <a:t>Is there media freedom to allow citizens to make decisions?</a:t>
            </a:r>
          </a:p>
          <a:p>
            <a:pPr lvl="1"/>
            <a:r>
              <a:rPr lang="en-US" dirty="0"/>
              <a:t> Broader (in addition to basic principles…)</a:t>
            </a:r>
          </a:p>
          <a:p>
            <a:pPr lvl="2"/>
            <a:r>
              <a:rPr lang="en-US" dirty="0"/>
              <a:t>Is it participatory and deliberative?</a:t>
            </a:r>
          </a:p>
          <a:p>
            <a:pPr lvl="3"/>
            <a:r>
              <a:rPr lang="en-US" dirty="0"/>
              <a:t>Citizens should be </a:t>
            </a:r>
            <a:r>
              <a:rPr lang="en-US" i="1" dirty="0"/>
              <a:t>engaging</a:t>
            </a:r>
            <a:r>
              <a:rPr lang="en-US" dirty="0"/>
              <a:t> in elections, civil society should be active</a:t>
            </a:r>
          </a:p>
          <a:p>
            <a:pPr lvl="3"/>
            <a:r>
              <a:rPr lang="en-US" dirty="0"/>
              <a:t>Public discourse should be unrestrained </a:t>
            </a:r>
          </a:p>
          <a:p>
            <a:pPr lvl="2"/>
            <a:r>
              <a:rPr lang="en-US" dirty="0"/>
              <a:t>Is it effective?</a:t>
            </a:r>
          </a:p>
          <a:p>
            <a:pPr lvl="3"/>
            <a:r>
              <a:rPr lang="en-US" dirty="0"/>
              <a:t>Government should be able to successfully act on citizens’ behalf </a:t>
            </a:r>
          </a:p>
        </p:txBody>
      </p:sp>
    </p:spTree>
    <p:extLst>
      <p:ext uri="{BB962C8B-B14F-4D97-AF65-F5344CB8AC3E}">
        <p14:creationId xmlns:p14="http://schemas.microsoft.com/office/powerpoint/2010/main" val="231192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E797F3-BE15-4EE3-DC4D-55D930D3FBDF}"/>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How fine-grained is the measurement?</a:t>
            </a:r>
          </a:p>
        </p:txBody>
      </p:sp>
      <p:graphicFrame>
        <p:nvGraphicFramePr>
          <p:cNvPr id="4" name="Content Placeholder 3">
            <a:extLst>
              <a:ext uri="{FF2B5EF4-FFF2-40B4-BE49-F238E27FC236}">
                <a16:creationId xmlns:a16="http://schemas.microsoft.com/office/drawing/2014/main" id="{8B8C574D-9308-28D1-B7DC-879F92F497B1}"/>
              </a:ext>
            </a:extLst>
          </p:cNvPr>
          <p:cNvGraphicFramePr>
            <a:graphicFrameLocks noGrp="1"/>
          </p:cNvGraphicFramePr>
          <p:nvPr>
            <p:ph idx="1"/>
            <p:extLst>
              <p:ext uri="{D42A27DB-BD31-4B8C-83A1-F6EECF244321}">
                <p14:modId xmlns:p14="http://schemas.microsoft.com/office/powerpoint/2010/main" val="626722909"/>
              </p:ext>
            </p:extLst>
          </p:nvPr>
        </p:nvGraphicFramePr>
        <p:xfrm>
          <a:off x="643467" y="635699"/>
          <a:ext cx="10905067" cy="4472218"/>
        </p:xfrm>
        <a:graphic>
          <a:graphicData uri="http://schemas.openxmlformats.org/drawingml/2006/table">
            <a:tbl>
              <a:tblPr firstRow="1" bandRow="1">
                <a:tableStyleId>{00A15C55-8517-42AA-B614-E9B94910E393}</a:tableStyleId>
              </a:tblPr>
              <a:tblGrid>
                <a:gridCol w="4551370">
                  <a:extLst>
                    <a:ext uri="{9D8B030D-6E8A-4147-A177-3AD203B41FA5}">
                      <a16:colId xmlns:a16="http://schemas.microsoft.com/office/drawing/2014/main" val="1446622961"/>
                    </a:ext>
                  </a:extLst>
                </a:gridCol>
                <a:gridCol w="6353697">
                  <a:extLst>
                    <a:ext uri="{9D8B030D-6E8A-4147-A177-3AD203B41FA5}">
                      <a16:colId xmlns:a16="http://schemas.microsoft.com/office/drawing/2014/main" val="1830668755"/>
                    </a:ext>
                  </a:extLst>
                </a:gridCol>
              </a:tblGrid>
              <a:tr h="561996">
                <a:tc>
                  <a:txBody>
                    <a:bodyPr/>
                    <a:lstStyle/>
                    <a:p>
                      <a:r>
                        <a:rPr lang="en-US" sz="1800" b="0" cap="none" spc="0" dirty="0">
                          <a:solidFill>
                            <a:schemeClr val="bg1"/>
                          </a:solidFill>
                        </a:rPr>
                        <a:t>Democracy Measurement</a:t>
                      </a:r>
                    </a:p>
                  </a:txBody>
                  <a:tcPr marL="154351" marR="118731" marT="118731" marB="118731" anchor="ctr"/>
                </a:tc>
                <a:tc>
                  <a:txBody>
                    <a:bodyPr/>
                    <a:lstStyle/>
                    <a:p>
                      <a:r>
                        <a:rPr lang="en-US" dirty="0"/>
                        <a:t>How fine-grained is the measurement?</a:t>
                      </a:r>
                    </a:p>
                  </a:txBody>
                  <a:tcPr/>
                </a:tc>
                <a:extLst>
                  <a:ext uri="{0D108BD9-81ED-4DB2-BD59-A6C34878D82A}">
                    <a16:rowId xmlns:a16="http://schemas.microsoft.com/office/drawing/2014/main" val="3452853111"/>
                  </a:ext>
                </a:extLst>
              </a:tr>
              <a:tr h="839036">
                <a:tc>
                  <a:txBody>
                    <a:bodyPr/>
                    <a:lstStyle/>
                    <a:p>
                      <a:r>
                        <a:rPr lang="en-US" sz="1800" cap="none" spc="0" dirty="0">
                          <a:solidFill>
                            <a:schemeClr val="tx1"/>
                          </a:solidFill>
                        </a:rPr>
                        <a:t>Varieties of Democracy (V-Dem)</a:t>
                      </a:r>
                    </a:p>
                  </a:txBody>
                  <a:tcPr marL="154351" marR="118731" marT="118731" marB="118731"/>
                </a:tc>
                <a:tc>
                  <a:txBody>
                    <a:bodyPr/>
                    <a:lstStyle/>
                    <a:p>
                      <a:r>
                        <a:rPr lang="en-US" dirty="0"/>
                        <a:t>Captures big to very small differences</a:t>
                      </a:r>
                    </a:p>
                  </a:txBody>
                  <a:tcPr/>
                </a:tc>
                <a:extLst>
                  <a:ext uri="{0D108BD9-81ED-4DB2-BD59-A6C34878D82A}">
                    <a16:rowId xmlns:a16="http://schemas.microsoft.com/office/drawing/2014/main" val="2496647515"/>
                  </a:ext>
                </a:extLst>
              </a:tr>
              <a:tr h="1116075">
                <a:tc>
                  <a:txBody>
                    <a:bodyPr/>
                    <a:lstStyle/>
                    <a:p>
                      <a:r>
                        <a:rPr lang="en-US" sz="1800" cap="none" spc="0" dirty="0">
                          <a:solidFill>
                            <a:schemeClr val="tx1"/>
                          </a:solidFill>
                        </a:rPr>
                        <a:t>Polity </a:t>
                      </a:r>
                    </a:p>
                  </a:txBody>
                  <a:tcPr marL="154351" marR="118731" marT="118731" marB="118731"/>
                </a:tc>
                <a:tc>
                  <a:txBody>
                    <a:bodyPr/>
                    <a:lstStyle/>
                    <a:p>
                      <a:r>
                        <a:rPr lang="en-US" dirty="0"/>
                        <a:t>Captures big to medium differences</a:t>
                      </a:r>
                    </a:p>
                  </a:txBody>
                  <a:tcPr/>
                </a:tc>
                <a:extLst>
                  <a:ext uri="{0D108BD9-81ED-4DB2-BD59-A6C34878D82A}">
                    <a16:rowId xmlns:a16="http://schemas.microsoft.com/office/drawing/2014/main" val="1915359701"/>
                  </a:ext>
                </a:extLst>
              </a:tr>
              <a:tr h="1116075">
                <a:tc>
                  <a:txBody>
                    <a:bodyPr/>
                    <a:lstStyle/>
                    <a:p>
                      <a:r>
                        <a:rPr lang="en-US" sz="1800" cap="none" spc="0">
                          <a:solidFill>
                            <a:schemeClr val="tx1"/>
                          </a:solidFill>
                        </a:rPr>
                        <a:t>Freedom House</a:t>
                      </a:r>
                    </a:p>
                  </a:txBody>
                  <a:tcPr marL="154351" marR="118731" marT="118731" marB="118731"/>
                </a:tc>
                <a:tc>
                  <a:txBody>
                    <a:bodyPr/>
                    <a:lstStyle/>
                    <a:p>
                      <a:r>
                        <a:rPr lang="en-US" dirty="0"/>
                        <a:t>Captures big differences</a:t>
                      </a:r>
                    </a:p>
                  </a:txBody>
                  <a:tcPr/>
                </a:tc>
                <a:extLst>
                  <a:ext uri="{0D108BD9-81ED-4DB2-BD59-A6C34878D82A}">
                    <a16:rowId xmlns:a16="http://schemas.microsoft.com/office/drawing/2014/main" val="153437135"/>
                  </a:ext>
                </a:extLst>
              </a:tr>
              <a:tr h="839036">
                <a:tc>
                  <a:txBody>
                    <a:bodyPr/>
                    <a:lstStyle/>
                    <a:p>
                      <a:r>
                        <a:rPr lang="en-US" sz="1800" cap="none" spc="0">
                          <a:solidFill>
                            <a:schemeClr val="tx1"/>
                          </a:solidFill>
                        </a:rPr>
                        <a:t>Regimes of the World</a:t>
                      </a:r>
                    </a:p>
                  </a:txBody>
                  <a:tcPr marL="154351" marR="118731" marT="118731" marB="118731"/>
                </a:tc>
                <a:tc>
                  <a:txBody>
                    <a:bodyPr/>
                    <a:lstStyle/>
                    <a:p>
                      <a:r>
                        <a:rPr lang="en-US" dirty="0"/>
                        <a:t>Captures big differences</a:t>
                      </a:r>
                    </a:p>
                  </a:txBody>
                  <a:tcPr/>
                </a:tc>
                <a:extLst>
                  <a:ext uri="{0D108BD9-81ED-4DB2-BD59-A6C34878D82A}">
                    <a16:rowId xmlns:a16="http://schemas.microsoft.com/office/drawing/2014/main" val="399986253"/>
                  </a:ext>
                </a:extLst>
              </a:tr>
            </a:tbl>
          </a:graphicData>
        </a:graphic>
      </p:graphicFrame>
    </p:spTree>
    <p:extLst>
      <p:ext uri="{BB962C8B-B14F-4D97-AF65-F5344CB8AC3E}">
        <p14:creationId xmlns:p14="http://schemas.microsoft.com/office/powerpoint/2010/main" val="3996887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E797F3-BE15-4EE3-DC4D-55D930D3FBDF}"/>
              </a:ext>
            </a:extLst>
          </p:cNvPr>
          <p:cNvSpPr>
            <a:spLocks noGrp="1"/>
          </p:cNvSpPr>
          <p:nvPr>
            <p:ph type="title"/>
          </p:nvPr>
        </p:nvSpPr>
        <p:spPr>
          <a:xfrm>
            <a:off x="0" y="5694613"/>
            <a:ext cx="12191999" cy="942664"/>
          </a:xfrm>
        </p:spPr>
        <p:txBody>
          <a:bodyPr vert="horz" lIns="91440" tIns="45720" rIns="91440" bIns="45720" rtlCol="0" anchor="ctr">
            <a:normAutofit fontScale="90000"/>
          </a:bodyPr>
          <a:lstStyle/>
          <a:p>
            <a:pPr algn="ctr"/>
            <a:r>
              <a:rPr lang="en-US" sz="5200" kern="1200" dirty="0">
                <a:solidFill>
                  <a:schemeClr val="tx1"/>
                </a:solidFill>
                <a:latin typeface="+mj-lt"/>
                <a:ea typeface="+mj-ea"/>
                <a:cs typeface="+mj-cs"/>
              </a:rPr>
              <a:t>How </a:t>
            </a:r>
            <a:r>
              <a:rPr lang="en-US" sz="5200" dirty="0"/>
              <a:t>are </a:t>
            </a:r>
            <a:r>
              <a:rPr lang="en-US" sz="5200" kern="1200" dirty="0">
                <a:solidFill>
                  <a:schemeClr val="tx1"/>
                </a:solidFill>
                <a:latin typeface="+mj-lt"/>
                <a:ea typeface="+mj-ea"/>
                <a:cs typeface="+mj-cs"/>
              </a:rPr>
              <a:t>democracy’s characteristics assessed?</a:t>
            </a:r>
          </a:p>
        </p:txBody>
      </p:sp>
      <p:graphicFrame>
        <p:nvGraphicFramePr>
          <p:cNvPr id="4" name="Content Placeholder 3">
            <a:extLst>
              <a:ext uri="{FF2B5EF4-FFF2-40B4-BE49-F238E27FC236}">
                <a16:creationId xmlns:a16="http://schemas.microsoft.com/office/drawing/2014/main" id="{8B8C574D-9308-28D1-B7DC-879F92F497B1}"/>
              </a:ext>
            </a:extLst>
          </p:cNvPr>
          <p:cNvGraphicFramePr>
            <a:graphicFrameLocks noGrp="1"/>
          </p:cNvGraphicFramePr>
          <p:nvPr>
            <p:ph idx="1"/>
            <p:extLst>
              <p:ext uri="{D42A27DB-BD31-4B8C-83A1-F6EECF244321}">
                <p14:modId xmlns:p14="http://schemas.microsoft.com/office/powerpoint/2010/main" val="2303031143"/>
              </p:ext>
            </p:extLst>
          </p:nvPr>
        </p:nvGraphicFramePr>
        <p:xfrm>
          <a:off x="643467" y="635699"/>
          <a:ext cx="10905067" cy="4894547"/>
        </p:xfrm>
        <a:graphic>
          <a:graphicData uri="http://schemas.openxmlformats.org/drawingml/2006/table">
            <a:tbl>
              <a:tblPr firstRow="1" bandRow="1">
                <a:tableStyleId>{00A15C55-8517-42AA-B614-E9B94910E393}</a:tableStyleId>
              </a:tblPr>
              <a:tblGrid>
                <a:gridCol w="4551370">
                  <a:extLst>
                    <a:ext uri="{9D8B030D-6E8A-4147-A177-3AD203B41FA5}">
                      <a16:colId xmlns:a16="http://schemas.microsoft.com/office/drawing/2014/main" val="1446622961"/>
                    </a:ext>
                  </a:extLst>
                </a:gridCol>
                <a:gridCol w="6353697">
                  <a:extLst>
                    <a:ext uri="{9D8B030D-6E8A-4147-A177-3AD203B41FA5}">
                      <a16:colId xmlns:a16="http://schemas.microsoft.com/office/drawing/2014/main" val="1830668755"/>
                    </a:ext>
                  </a:extLst>
                </a:gridCol>
              </a:tblGrid>
              <a:tr h="561996">
                <a:tc>
                  <a:txBody>
                    <a:bodyPr/>
                    <a:lstStyle/>
                    <a:p>
                      <a:r>
                        <a:rPr lang="en-US" sz="1800" b="0" cap="none" spc="0" dirty="0">
                          <a:solidFill>
                            <a:schemeClr val="bg1"/>
                          </a:solidFill>
                        </a:rPr>
                        <a:t>Democracy Measurement</a:t>
                      </a:r>
                    </a:p>
                  </a:txBody>
                  <a:tcPr marL="154351" marR="118731" marT="118731" marB="118731" anchor="ctr"/>
                </a:tc>
                <a:tc>
                  <a:txBody>
                    <a:bodyPr/>
                    <a:lstStyle/>
                    <a:p>
                      <a:r>
                        <a:rPr lang="en-US" dirty="0"/>
                        <a:t>How are democracy’s characteristics assessed?</a:t>
                      </a:r>
                    </a:p>
                  </a:txBody>
                  <a:tcPr/>
                </a:tc>
                <a:extLst>
                  <a:ext uri="{0D108BD9-81ED-4DB2-BD59-A6C34878D82A}">
                    <a16:rowId xmlns:a16="http://schemas.microsoft.com/office/drawing/2014/main" val="3452853111"/>
                  </a:ext>
                </a:extLst>
              </a:tr>
              <a:tr h="839036">
                <a:tc>
                  <a:txBody>
                    <a:bodyPr/>
                    <a:lstStyle/>
                    <a:p>
                      <a:r>
                        <a:rPr lang="en-US" sz="1800" cap="none" spc="0">
                          <a:solidFill>
                            <a:schemeClr val="tx1"/>
                          </a:solidFill>
                        </a:rPr>
                        <a:t>Varieties of Democracy (V-Dem)</a:t>
                      </a:r>
                    </a:p>
                  </a:txBody>
                  <a:tcPr marL="154351" marR="118731" marT="118731" marB="118731"/>
                </a:tc>
                <a:tc>
                  <a:txBody>
                    <a:bodyPr/>
                    <a:lstStyle/>
                    <a:p>
                      <a:r>
                        <a:rPr lang="en-US" dirty="0"/>
                        <a:t>Mostly through evaluations by experts.</a:t>
                      </a:r>
                    </a:p>
                    <a:p>
                      <a:r>
                        <a:rPr lang="en-US" dirty="0"/>
                        <a:t>Then </a:t>
                      </a:r>
                      <a:r>
                        <a:rPr lang="en-US" b="0" dirty="0"/>
                        <a:t>weighted</a:t>
                      </a:r>
                      <a:r>
                        <a:rPr lang="en-US" dirty="0"/>
                        <a:t> for sub characteristics. </a:t>
                      </a:r>
                    </a:p>
                  </a:txBody>
                  <a:tcPr/>
                </a:tc>
                <a:extLst>
                  <a:ext uri="{0D108BD9-81ED-4DB2-BD59-A6C34878D82A}">
                    <a16:rowId xmlns:a16="http://schemas.microsoft.com/office/drawing/2014/main" val="2496647515"/>
                  </a:ext>
                </a:extLst>
              </a:tr>
              <a:tr h="1116075">
                <a:tc>
                  <a:txBody>
                    <a:bodyPr/>
                    <a:lstStyle/>
                    <a:p>
                      <a:r>
                        <a:rPr lang="en-US" sz="1800" cap="none" spc="0">
                          <a:solidFill>
                            <a:schemeClr val="tx1"/>
                          </a:solidFill>
                        </a:rPr>
                        <a:t>Polity </a:t>
                      </a:r>
                    </a:p>
                  </a:txBody>
                  <a:tcPr marL="154351" marR="118731" marT="118731" marB="118731"/>
                </a:tc>
                <a:tc>
                  <a:txBody>
                    <a:bodyPr/>
                    <a:lstStyle/>
                    <a:p>
                      <a:r>
                        <a:rPr lang="en-US" dirty="0"/>
                        <a:t>Mostly through evaluations by researchers themselves (based on academic literature and news reports).</a:t>
                      </a:r>
                    </a:p>
                    <a:p>
                      <a:r>
                        <a:rPr lang="en-US" dirty="0"/>
                        <a:t>Then </a:t>
                      </a:r>
                      <a:r>
                        <a:rPr lang="en-US" b="0" dirty="0"/>
                        <a:t>weighted</a:t>
                      </a:r>
                      <a:r>
                        <a:rPr lang="en-US" dirty="0"/>
                        <a:t> for sub characteristics.</a:t>
                      </a:r>
                    </a:p>
                  </a:txBody>
                  <a:tcPr/>
                </a:tc>
                <a:extLst>
                  <a:ext uri="{0D108BD9-81ED-4DB2-BD59-A6C34878D82A}">
                    <a16:rowId xmlns:a16="http://schemas.microsoft.com/office/drawing/2014/main" val="1915359701"/>
                  </a:ext>
                </a:extLst>
              </a:tr>
              <a:tr h="1116075">
                <a:tc>
                  <a:txBody>
                    <a:bodyPr/>
                    <a:lstStyle/>
                    <a:p>
                      <a:r>
                        <a:rPr lang="en-US" sz="1800" cap="none" spc="0" dirty="0">
                          <a:solidFill>
                            <a:schemeClr val="tx1"/>
                          </a:solidFill>
                        </a:rPr>
                        <a:t>Freedom House</a:t>
                      </a:r>
                    </a:p>
                  </a:txBody>
                  <a:tcPr marL="154351" marR="118731" marT="118731" marB="118731"/>
                </a:tc>
                <a:tc>
                  <a:txBody>
                    <a:bodyPr/>
                    <a:lstStyle/>
                    <a:p>
                      <a:r>
                        <a:rPr lang="en-US" dirty="0"/>
                        <a:t>Mostly through evaluations by country and regional experts and researchers themselves (based on different sources).</a:t>
                      </a:r>
                    </a:p>
                    <a:p>
                      <a:r>
                        <a:rPr lang="en-US" dirty="0"/>
                        <a:t>Then weighted for sub characteristics and whether necessary characteristics are present or not.</a:t>
                      </a:r>
                    </a:p>
                  </a:txBody>
                  <a:tcPr/>
                </a:tc>
                <a:extLst>
                  <a:ext uri="{0D108BD9-81ED-4DB2-BD59-A6C34878D82A}">
                    <a16:rowId xmlns:a16="http://schemas.microsoft.com/office/drawing/2014/main" val="153437135"/>
                  </a:ext>
                </a:extLst>
              </a:tr>
              <a:tr h="839036">
                <a:tc>
                  <a:txBody>
                    <a:bodyPr/>
                    <a:lstStyle/>
                    <a:p>
                      <a:r>
                        <a:rPr lang="en-US" sz="1800" cap="none" spc="0">
                          <a:solidFill>
                            <a:schemeClr val="tx1"/>
                          </a:solidFill>
                        </a:rPr>
                        <a:t>Regimes of the World</a:t>
                      </a:r>
                    </a:p>
                  </a:txBody>
                  <a:tcPr marL="154351" marR="118731" marT="118731" marB="118731"/>
                </a:tc>
                <a:tc>
                  <a:txBody>
                    <a:bodyPr/>
                    <a:lstStyle/>
                    <a:p>
                      <a:r>
                        <a:rPr lang="en-US" dirty="0"/>
                        <a:t>Mostly through evaluations by experts, some easy-to-observe characteristics evaluated by researchers themselves.</a:t>
                      </a:r>
                    </a:p>
                    <a:p>
                      <a:r>
                        <a:rPr lang="en-US" dirty="0"/>
                        <a:t>Then weighted for sub characteristics and whether necessary characteristics are present or not.</a:t>
                      </a:r>
                    </a:p>
                  </a:txBody>
                  <a:tcPr/>
                </a:tc>
                <a:extLst>
                  <a:ext uri="{0D108BD9-81ED-4DB2-BD59-A6C34878D82A}">
                    <a16:rowId xmlns:a16="http://schemas.microsoft.com/office/drawing/2014/main" val="399986253"/>
                  </a:ext>
                </a:extLst>
              </a:tr>
            </a:tbl>
          </a:graphicData>
        </a:graphic>
      </p:graphicFrame>
    </p:spTree>
    <p:extLst>
      <p:ext uri="{BB962C8B-B14F-4D97-AF65-F5344CB8AC3E}">
        <p14:creationId xmlns:p14="http://schemas.microsoft.com/office/powerpoint/2010/main" val="334179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E797F3-BE15-4EE3-DC4D-55D930D3FBDF}"/>
              </a:ext>
            </a:extLst>
          </p:cNvPr>
          <p:cNvSpPr>
            <a:spLocks noGrp="1"/>
          </p:cNvSpPr>
          <p:nvPr>
            <p:ph type="title"/>
          </p:nvPr>
        </p:nvSpPr>
        <p:spPr>
          <a:xfrm>
            <a:off x="836675" y="5550881"/>
            <a:ext cx="10515600" cy="942664"/>
          </a:xfrm>
        </p:spPr>
        <p:txBody>
          <a:bodyPr vert="horz" lIns="91440" tIns="45720" rIns="91440" bIns="45720" rtlCol="0" anchor="ctr">
            <a:normAutofit fontScale="90000"/>
          </a:bodyPr>
          <a:lstStyle/>
          <a:p>
            <a:pPr algn="ctr"/>
            <a:r>
              <a:rPr lang="en-US" sz="5200" kern="1200" dirty="0">
                <a:solidFill>
                  <a:schemeClr val="tx1"/>
                </a:solidFill>
                <a:latin typeface="+mj-lt"/>
                <a:ea typeface="+mj-ea"/>
                <a:cs typeface="+mj-cs"/>
              </a:rPr>
              <a:t>How are measurements made to be precise and accurate?</a:t>
            </a:r>
          </a:p>
        </p:txBody>
      </p:sp>
      <p:graphicFrame>
        <p:nvGraphicFramePr>
          <p:cNvPr id="4" name="Content Placeholder 3">
            <a:extLst>
              <a:ext uri="{FF2B5EF4-FFF2-40B4-BE49-F238E27FC236}">
                <a16:creationId xmlns:a16="http://schemas.microsoft.com/office/drawing/2014/main" id="{8B8C574D-9308-28D1-B7DC-879F92F497B1}"/>
              </a:ext>
            </a:extLst>
          </p:cNvPr>
          <p:cNvGraphicFramePr>
            <a:graphicFrameLocks noGrp="1"/>
          </p:cNvGraphicFramePr>
          <p:nvPr>
            <p:ph idx="1"/>
            <p:extLst>
              <p:ext uri="{D42A27DB-BD31-4B8C-83A1-F6EECF244321}">
                <p14:modId xmlns:p14="http://schemas.microsoft.com/office/powerpoint/2010/main" val="1726655006"/>
              </p:ext>
            </p:extLst>
          </p:nvPr>
        </p:nvGraphicFramePr>
        <p:xfrm>
          <a:off x="1678049" y="557189"/>
          <a:ext cx="8835903" cy="4629238"/>
        </p:xfrm>
        <a:graphic>
          <a:graphicData uri="http://schemas.openxmlformats.org/drawingml/2006/table">
            <a:tbl>
              <a:tblPr firstRow="1" bandRow="1">
                <a:tableStyleId>{00A15C55-8517-42AA-B614-E9B94910E393}</a:tableStyleId>
              </a:tblPr>
              <a:tblGrid>
                <a:gridCol w="3799103">
                  <a:extLst>
                    <a:ext uri="{9D8B030D-6E8A-4147-A177-3AD203B41FA5}">
                      <a16:colId xmlns:a16="http://schemas.microsoft.com/office/drawing/2014/main" val="1446622961"/>
                    </a:ext>
                  </a:extLst>
                </a:gridCol>
                <a:gridCol w="5036800">
                  <a:extLst>
                    <a:ext uri="{9D8B030D-6E8A-4147-A177-3AD203B41FA5}">
                      <a16:colId xmlns:a16="http://schemas.microsoft.com/office/drawing/2014/main" val="3492554056"/>
                    </a:ext>
                  </a:extLst>
                </a:gridCol>
              </a:tblGrid>
              <a:tr h="722244">
                <a:tc>
                  <a:txBody>
                    <a:bodyPr/>
                    <a:lstStyle/>
                    <a:p>
                      <a:r>
                        <a:rPr lang="en-US" sz="1900" b="0" cap="none" spc="0" dirty="0">
                          <a:solidFill>
                            <a:schemeClr val="bg1"/>
                          </a:solidFill>
                        </a:rPr>
                        <a:t>Democracy Measurement</a:t>
                      </a:r>
                    </a:p>
                  </a:txBody>
                  <a:tcPr marL="158220" marR="121707" marT="121707" marB="121707" anchor="ctr"/>
                </a:tc>
                <a:tc>
                  <a:txBody>
                    <a:bodyPr/>
                    <a:lstStyle/>
                    <a:p>
                      <a:r>
                        <a:rPr lang="en-US" sz="1900" dirty="0"/>
                        <a:t>How do they make evaluations precise and accurate across experts/researchers?</a:t>
                      </a:r>
                    </a:p>
                  </a:txBody>
                  <a:tcPr marL="93732" marR="93732" marT="46867" marB="46867"/>
                </a:tc>
                <a:extLst>
                  <a:ext uri="{0D108BD9-81ED-4DB2-BD59-A6C34878D82A}">
                    <a16:rowId xmlns:a16="http://schemas.microsoft.com/office/drawing/2014/main" val="3452853111"/>
                  </a:ext>
                </a:extLst>
              </a:tr>
              <a:tr h="722244">
                <a:tc>
                  <a:txBody>
                    <a:bodyPr/>
                    <a:lstStyle/>
                    <a:p>
                      <a:r>
                        <a:rPr lang="en-US" sz="1900" cap="none" spc="0">
                          <a:solidFill>
                            <a:schemeClr val="tx1"/>
                          </a:solidFill>
                        </a:rPr>
                        <a:t>Varieties of Democracy (V-Dem)</a:t>
                      </a:r>
                    </a:p>
                  </a:txBody>
                  <a:tcPr marL="158220" marR="121707" marT="121707" marB="121707"/>
                </a:tc>
                <a:tc>
                  <a:txBody>
                    <a:bodyPr/>
                    <a:lstStyle/>
                    <a:p>
                      <a:r>
                        <a:rPr lang="en-US" sz="1900"/>
                        <a:t>5 or more experts per country, year, and characteristic, often 25 per country</a:t>
                      </a:r>
                    </a:p>
                  </a:txBody>
                  <a:tcPr marL="93732" marR="93732" marT="46867" marB="46867"/>
                </a:tc>
                <a:extLst>
                  <a:ext uri="{0D108BD9-81ED-4DB2-BD59-A6C34878D82A}">
                    <a16:rowId xmlns:a16="http://schemas.microsoft.com/office/drawing/2014/main" val="2496647515"/>
                  </a:ext>
                </a:extLst>
              </a:tr>
              <a:tr h="582479">
                <a:tc>
                  <a:txBody>
                    <a:bodyPr/>
                    <a:lstStyle/>
                    <a:p>
                      <a:r>
                        <a:rPr lang="en-US" sz="1900" cap="none" spc="0">
                          <a:solidFill>
                            <a:schemeClr val="tx1"/>
                          </a:solidFill>
                        </a:rPr>
                        <a:t>Polity </a:t>
                      </a:r>
                    </a:p>
                  </a:txBody>
                  <a:tcPr marL="158220" marR="121707" marT="121707" marB="121707"/>
                </a:tc>
                <a:tc>
                  <a:txBody>
                    <a:bodyPr/>
                    <a:lstStyle/>
                    <a:p>
                      <a:r>
                        <a:rPr lang="en-US" sz="1900" dirty="0"/>
                        <a:t>Several researchers used</a:t>
                      </a:r>
                    </a:p>
                  </a:txBody>
                  <a:tcPr marL="93732" marR="93732" marT="46867" marB="46867"/>
                </a:tc>
                <a:extLst>
                  <a:ext uri="{0D108BD9-81ED-4DB2-BD59-A6C34878D82A}">
                    <a16:rowId xmlns:a16="http://schemas.microsoft.com/office/drawing/2014/main" val="1915359701"/>
                  </a:ext>
                </a:extLst>
              </a:tr>
              <a:tr h="1590581">
                <a:tc>
                  <a:txBody>
                    <a:bodyPr/>
                    <a:lstStyle/>
                    <a:p>
                      <a:r>
                        <a:rPr lang="en-US" sz="1900" cap="none" spc="0">
                          <a:solidFill>
                            <a:schemeClr val="tx1"/>
                          </a:solidFill>
                        </a:rPr>
                        <a:t>Freedom House</a:t>
                      </a:r>
                    </a:p>
                  </a:txBody>
                  <a:tcPr marL="158220" marR="121707" marT="121707" marB="121707"/>
                </a:tc>
                <a:tc>
                  <a:txBody>
                    <a:bodyPr/>
                    <a:lstStyle/>
                    <a:p>
                      <a:r>
                        <a:rPr lang="en-US" sz="1900"/>
                        <a:t>More than 100 experts and researchers used</a:t>
                      </a:r>
                    </a:p>
                    <a:p>
                      <a:r>
                        <a:rPr lang="en-US" sz="1900"/>
                        <a:t>Rely on lots of different sources, including academic research, news, NGO reports, personal conversations, and on-the-ground research</a:t>
                      </a:r>
                    </a:p>
                  </a:txBody>
                  <a:tcPr marL="93732" marR="93732" marT="46867" marB="46867"/>
                </a:tc>
                <a:extLst>
                  <a:ext uri="{0D108BD9-81ED-4DB2-BD59-A6C34878D82A}">
                    <a16:rowId xmlns:a16="http://schemas.microsoft.com/office/drawing/2014/main" val="153437135"/>
                  </a:ext>
                </a:extLst>
              </a:tr>
              <a:tr h="1011690">
                <a:tc>
                  <a:txBody>
                    <a:bodyPr/>
                    <a:lstStyle/>
                    <a:p>
                      <a:r>
                        <a:rPr lang="en-US" sz="1900" cap="none" spc="0">
                          <a:solidFill>
                            <a:schemeClr val="tx1"/>
                          </a:solidFill>
                        </a:rPr>
                        <a:t>Regimes of the World</a:t>
                      </a:r>
                    </a:p>
                  </a:txBody>
                  <a:tcPr marL="158220" marR="121707" marT="121707" marB="1217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5 or more experts per country, year, and characteristic, often 25 per country</a:t>
                      </a:r>
                    </a:p>
                    <a:p>
                      <a:endParaRPr lang="en-US" sz="1900" dirty="0"/>
                    </a:p>
                  </a:txBody>
                  <a:tcPr marL="93732" marR="93732" marT="46867" marB="46867"/>
                </a:tc>
                <a:extLst>
                  <a:ext uri="{0D108BD9-81ED-4DB2-BD59-A6C34878D82A}">
                    <a16:rowId xmlns:a16="http://schemas.microsoft.com/office/drawing/2014/main" val="399986253"/>
                  </a:ext>
                </a:extLst>
              </a:tr>
            </a:tbl>
          </a:graphicData>
        </a:graphic>
      </p:graphicFrame>
    </p:spTree>
    <p:extLst>
      <p:ext uri="{BB962C8B-B14F-4D97-AF65-F5344CB8AC3E}">
        <p14:creationId xmlns:p14="http://schemas.microsoft.com/office/powerpoint/2010/main" val="72855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0B07-5723-C1AD-6FE4-575E17D154D1}"/>
              </a:ext>
            </a:extLst>
          </p:cNvPr>
          <p:cNvSpPr>
            <a:spLocks noGrp="1"/>
          </p:cNvSpPr>
          <p:nvPr>
            <p:ph type="title"/>
          </p:nvPr>
        </p:nvSpPr>
        <p:spPr/>
        <p:txBody>
          <a:bodyPr/>
          <a:lstStyle/>
          <a:p>
            <a:r>
              <a:rPr lang="en-US" dirty="0"/>
              <a:t>Conceptual Overloading?</a:t>
            </a:r>
          </a:p>
        </p:txBody>
      </p:sp>
      <p:sp>
        <p:nvSpPr>
          <p:cNvPr id="3" name="Content Placeholder 2">
            <a:extLst>
              <a:ext uri="{FF2B5EF4-FFF2-40B4-BE49-F238E27FC236}">
                <a16:creationId xmlns:a16="http://schemas.microsoft.com/office/drawing/2014/main" id="{735690EF-1DDB-03A8-01AB-583A6CD65ED1}"/>
              </a:ext>
            </a:extLst>
          </p:cNvPr>
          <p:cNvSpPr>
            <a:spLocks noGrp="1"/>
          </p:cNvSpPr>
          <p:nvPr>
            <p:ph idx="1"/>
          </p:nvPr>
        </p:nvSpPr>
        <p:spPr/>
        <p:txBody>
          <a:bodyPr>
            <a:normAutofit fontScale="92500"/>
          </a:bodyPr>
          <a:lstStyle/>
          <a:p>
            <a:r>
              <a:rPr lang="en-US" dirty="0"/>
              <a:t>The Freedom House Index has been criticized for overloading the concept of democracy with a bunch of characteristics that are really capturing political liberalism, social justice, and security (Schneider and </a:t>
            </a:r>
            <a:r>
              <a:rPr lang="en-US" dirty="0" err="1"/>
              <a:t>Schmitter</a:t>
            </a:r>
            <a:r>
              <a:rPr lang="en-US" dirty="0"/>
              <a:t> 2004) </a:t>
            </a:r>
          </a:p>
          <a:p>
            <a:r>
              <a:rPr lang="en-US" dirty="0"/>
              <a:t>Other times measures are criticized for demanding ”too little” of democracy, ignoring the different degrees to which electoral participation and party competition effectively render political leaders accountable to citizens</a:t>
            </a:r>
          </a:p>
          <a:p>
            <a:r>
              <a:rPr lang="en-US" b="1" dirty="0"/>
              <a:t>Different measures = different conceptualization</a:t>
            </a:r>
            <a:r>
              <a:rPr lang="en-US" dirty="0"/>
              <a:t>. </a:t>
            </a:r>
          </a:p>
          <a:p>
            <a:pPr lvl="1"/>
            <a:r>
              <a:rPr lang="en-US" dirty="0"/>
              <a:t>Freedom House, for example, does not account for executive restraint in its democracy scoring, while Polity weighs executive restraint heavily in its score</a:t>
            </a:r>
          </a:p>
        </p:txBody>
      </p:sp>
    </p:spTree>
    <p:extLst>
      <p:ext uri="{BB962C8B-B14F-4D97-AF65-F5344CB8AC3E}">
        <p14:creationId xmlns:p14="http://schemas.microsoft.com/office/powerpoint/2010/main" val="141382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E83C5-AEC1-F460-89EF-362C01228734}"/>
              </a:ext>
            </a:extLst>
          </p:cNvPr>
          <p:cNvSpPr>
            <a:spLocks noGrp="1"/>
          </p:cNvSpPr>
          <p:nvPr>
            <p:ph type="title"/>
          </p:nvPr>
        </p:nvSpPr>
        <p:spPr>
          <a:xfrm>
            <a:off x="761800" y="762001"/>
            <a:ext cx="5334197" cy="1708242"/>
          </a:xfrm>
        </p:spPr>
        <p:txBody>
          <a:bodyPr anchor="ctr">
            <a:normAutofit/>
          </a:bodyPr>
          <a:lstStyle/>
          <a:p>
            <a:r>
              <a:rPr lang="en-US" sz="4000"/>
              <a:t>Democracy	</a:t>
            </a:r>
          </a:p>
        </p:txBody>
      </p:sp>
      <p:sp>
        <p:nvSpPr>
          <p:cNvPr id="3" name="Content Placeholder 2">
            <a:extLst>
              <a:ext uri="{FF2B5EF4-FFF2-40B4-BE49-F238E27FC236}">
                <a16:creationId xmlns:a16="http://schemas.microsoft.com/office/drawing/2014/main" id="{CE8976D4-B7EA-D240-2538-F4C18BE8AA88}"/>
              </a:ext>
            </a:extLst>
          </p:cNvPr>
          <p:cNvSpPr>
            <a:spLocks noGrp="1"/>
          </p:cNvSpPr>
          <p:nvPr>
            <p:ph idx="1"/>
          </p:nvPr>
        </p:nvSpPr>
        <p:spPr>
          <a:xfrm>
            <a:off x="761800" y="2470244"/>
            <a:ext cx="5334197" cy="3769835"/>
          </a:xfrm>
        </p:spPr>
        <p:txBody>
          <a:bodyPr anchor="ctr">
            <a:normAutofit/>
          </a:bodyPr>
          <a:lstStyle/>
          <a:p>
            <a:r>
              <a:rPr lang="en-US" sz="2000" dirty="0"/>
              <a:t>Demos = people</a:t>
            </a:r>
          </a:p>
          <a:p>
            <a:r>
              <a:rPr lang="en-US" sz="2000" dirty="0"/>
              <a:t>-</a:t>
            </a:r>
            <a:r>
              <a:rPr lang="en-US" sz="2000" dirty="0" err="1"/>
              <a:t>cracy</a:t>
            </a:r>
            <a:r>
              <a:rPr lang="en-US" sz="2000" dirty="0"/>
              <a:t> = “rule”</a:t>
            </a:r>
          </a:p>
          <a:p>
            <a:r>
              <a:rPr lang="en-US" sz="2000" dirty="0"/>
              <a:t>AKA rule by the people…</a:t>
            </a:r>
          </a:p>
          <a:p>
            <a:r>
              <a:rPr lang="en-US" sz="2000" dirty="0"/>
              <a:t>Democracy gets its legitimacy from active participation of the ”demos”</a:t>
            </a:r>
          </a:p>
        </p:txBody>
      </p:sp>
      <p:pic>
        <p:nvPicPr>
          <p:cNvPr id="5" name="Picture 4">
            <a:extLst>
              <a:ext uri="{FF2B5EF4-FFF2-40B4-BE49-F238E27FC236}">
                <a16:creationId xmlns:a16="http://schemas.microsoft.com/office/drawing/2014/main" id="{3DB84475-1910-6C35-DFE5-ACDBC3648869}"/>
              </a:ext>
            </a:extLst>
          </p:cNvPr>
          <p:cNvPicPr>
            <a:picLocks noChangeAspect="1"/>
          </p:cNvPicPr>
          <p:nvPr/>
        </p:nvPicPr>
        <p:blipFill rotWithShape="1">
          <a:blip r:embed="rId2"/>
          <a:srcRect l="33722" r="2259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27867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AE3032F-12FD-B2E4-A196-635E07A54837}"/>
              </a:ext>
            </a:extLst>
          </p:cNvPr>
          <p:cNvPicPr>
            <a:picLocks noChangeAspect="1"/>
          </p:cNvPicPr>
          <p:nvPr/>
        </p:nvPicPr>
        <p:blipFill>
          <a:blip r:embed="rId3"/>
          <a:stretch>
            <a:fillRect/>
          </a:stretch>
        </p:blipFill>
        <p:spPr>
          <a:xfrm>
            <a:off x="1228466" y="273000"/>
            <a:ext cx="4307359" cy="1301848"/>
          </a:xfrm>
          <a:prstGeom prst="rect">
            <a:avLst/>
          </a:prstGeom>
        </p:spPr>
      </p:pic>
      <p:sp>
        <p:nvSpPr>
          <p:cNvPr id="7" name="Content Placeholder 6">
            <a:extLst>
              <a:ext uri="{FF2B5EF4-FFF2-40B4-BE49-F238E27FC236}">
                <a16:creationId xmlns:a16="http://schemas.microsoft.com/office/drawing/2014/main" id="{CDF3DA24-ED9A-EDEC-89D3-2F7C15F8545C}"/>
              </a:ext>
            </a:extLst>
          </p:cNvPr>
          <p:cNvSpPr>
            <a:spLocks noGrp="1"/>
          </p:cNvSpPr>
          <p:nvPr>
            <p:ph idx="1"/>
          </p:nvPr>
        </p:nvSpPr>
        <p:spPr>
          <a:xfrm>
            <a:off x="1009650" y="1847849"/>
            <a:ext cx="9994900" cy="4254501"/>
          </a:xfrm>
        </p:spPr>
        <p:txBody>
          <a:bodyPr>
            <a:normAutofit/>
          </a:bodyPr>
          <a:lstStyle/>
          <a:p>
            <a:r>
              <a:rPr lang="en-US" sz="2000" dirty="0"/>
              <a:t>Builds on Robert Dahls’ concept of </a:t>
            </a:r>
            <a:r>
              <a:rPr lang="en-US" sz="2000" u="sng" dirty="0"/>
              <a:t>polyarchy</a:t>
            </a:r>
            <a:r>
              <a:rPr lang="en-US" sz="2000" b="1" dirty="0"/>
              <a:t> </a:t>
            </a:r>
          </a:p>
          <a:p>
            <a:r>
              <a:rPr lang="en-US" sz="2000" dirty="0"/>
              <a:t>2 dimensions are necessary for democratic government: high levels of </a:t>
            </a:r>
            <a:r>
              <a:rPr lang="en-US" sz="2000" b="1" dirty="0"/>
              <a:t>political participation </a:t>
            </a:r>
            <a:r>
              <a:rPr lang="en-US" sz="2000" dirty="0"/>
              <a:t>(inclusiveness) and </a:t>
            </a:r>
            <a:r>
              <a:rPr lang="en-US" sz="2000" b="1" dirty="0"/>
              <a:t>political contestation </a:t>
            </a:r>
            <a:r>
              <a:rPr lang="en-US" sz="2000" dirty="0"/>
              <a:t>(liberalization) </a:t>
            </a:r>
          </a:p>
          <a:p>
            <a:pPr lvl="1"/>
            <a:r>
              <a:rPr lang="en-US" sz="2000" dirty="0"/>
              <a:t>More realistic and attainable than “ideal democracy”</a:t>
            </a:r>
          </a:p>
          <a:p>
            <a:pPr marL="514350" indent="-514350">
              <a:buFont typeface="+mj-lt"/>
              <a:buAutoNum type="arabicPeriod"/>
            </a:pPr>
            <a:r>
              <a:rPr lang="en-US" sz="2000" dirty="0"/>
              <a:t>Elected officials</a:t>
            </a:r>
          </a:p>
          <a:p>
            <a:pPr marL="514350" indent="-514350">
              <a:buFont typeface="+mj-lt"/>
              <a:buAutoNum type="arabicPeriod"/>
            </a:pPr>
            <a:r>
              <a:rPr lang="en-US" sz="2000" dirty="0"/>
              <a:t>Free and fair elections</a:t>
            </a:r>
          </a:p>
          <a:p>
            <a:pPr marL="514350" indent="-514350">
              <a:buFont typeface="+mj-lt"/>
              <a:buAutoNum type="arabicPeriod"/>
            </a:pPr>
            <a:r>
              <a:rPr lang="en-US" sz="2000" dirty="0"/>
              <a:t>Inclusive suffrage (right to vote)</a:t>
            </a:r>
          </a:p>
          <a:p>
            <a:pPr marL="514350" indent="-514350">
              <a:buFont typeface="+mj-lt"/>
              <a:buAutoNum type="arabicPeriod"/>
            </a:pPr>
            <a:r>
              <a:rPr lang="en-US" sz="2000" dirty="0"/>
              <a:t>Right to run for public office (and compete for votes)</a:t>
            </a:r>
          </a:p>
          <a:p>
            <a:pPr marL="514350" indent="-514350">
              <a:buFont typeface="+mj-lt"/>
              <a:buAutoNum type="arabicPeriod"/>
            </a:pPr>
            <a:r>
              <a:rPr lang="en-US" sz="2000" dirty="0"/>
              <a:t>Freedom of expression</a:t>
            </a:r>
          </a:p>
          <a:p>
            <a:pPr marL="514350" indent="-514350">
              <a:buFont typeface="+mj-lt"/>
              <a:buAutoNum type="arabicPeriod"/>
            </a:pPr>
            <a:r>
              <a:rPr lang="en-US" sz="2000" dirty="0"/>
              <a:t>Alternative sources of information (essentially media/press freedom)</a:t>
            </a:r>
          </a:p>
          <a:p>
            <a:pPr marL="514350" indent="-514350">
              <a:buFont typeface="+mj-lt"/>
              <a:buAutoNum type="arabicPeriod"/>
            </a:pPr>
            <a:r>
              <a:rPr lang="en-US" sz="2000" dirty="0"/>
              <a:t>Associational autonomy (freedom to join associations, including parties)</a:t>
            </a:r>
          </a:p>
        </p:txBody>
      </p:sp>
    </p:spTree>
    <p:extLst>
      <p:ext uri="{BB962C8B-B14F-4D97-AF65-F5344CB8AC3E}">
        <p14:creationId xmlns:p14="http://schemas.microsoft.com/office/powerpoint/2010/main" val="169779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A607D-538C-2DD8-A9C3-36BFC52B1A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V-Dem’s Electoral Democracy Index (EDI)  and Polyarchy</a:t>
            </a:r>
          </a:p>
        </p:txBody>
      </p:sp>
      <p:pic>
        <p:nvPicPr>
          <p:cNvPr id="3" name="Content Placeholder 2" descr="A table of information with text&#10;&#10;Description automatically generated with medium confidence">
            <a:extLst>
              <a:ext uri="{FF2B5EF4-FFF2-40B4-BE49-F238E27FC236}">
                <a16:creationId xmlns:a16="http://schemas.microsoft.com/office/drawing/2014/main" id="{D609A6CF-F3FA-112C-9BC0-F2F78E6B571E}"/>
              </a:ext>
            </a:extLst>
          </p:cNvPr>
          <p:cNvPicPr>
            <a:picLocks noGrp="1" noChangeAspect="1"/>
          </p:cNvPicPr>
          <p:nvPr>
            <p:ph idx="1"/>
          </p:nvPr>
        </p:nvPicPr>
        <p:blipFill>
          <a:blip r:embed="rId3"/>
          <a:stretch>
            <a:fillRect/>
          </a:stretch>
        </p:blipFill>
        <p:spPr>
          <a:xfrm>
            <a:off x="1657416" y="1675227"/>
            <a:ext cx="8877168" cy="4394199"/>
          </a:xfrm>
          <a:prstGeom prst="rect">
            <a:avLst/>
          </a:prstGeom>
        </p:spPr>
      </p:pic>
    </p:spTree>
    <p:extLst>
      <p:ext uri="{BB962C8B-B14F-4D97-AF65-F5344CB8AC3E}">
        <p14:creationId xmlns:p14="http://schemas.microsoft.com/office/powerpoint/2010/main" val="3039094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3339C46-A0BB-7709-B81B-5382244ACF28}"/>
              </a:ext>
            </a:extLst>
          </p:cNvPr>
          <p:cNvSpPr>
            <a:spLocks noGrp="1"/>
          </p:cNvSpPr>
          <p:nvPr>
            <p:ph type="title"/>
          </p:nvPr>
        </p:nvSpPr>
        <p:spPr>
          <a:xfrm>
            <a:off x="838199" y="4059491"/>
            <a:ext cx="5257801" cy="2413971"/>
          </a:xfrm>
        </p:spPr>
        <p:txBody>
          <a:bodyPr anchor="b">
            <a:normAutofit/>
          </a:bodyPr>
          <a:lstStyle/>
          <a:p>
            <a:r>
              <a:rPr lang="en-US" sz="5600" dirty="0"/>
              <a:t>Political Regime Classifications</a:t>
            </a:r>
          </a:p>
        </p:txBody>
      </p:sp>
      <p:cxnSp>
        <p:nvCxnSpPr>
          <p:cNvPr id="46" name="Straight Connector 4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906628"/>
            <a:ext cx="0" cy="5942494"/>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 screen&#10;&#10;Description automatically generated">
            <a:extLst>
              <a:ext uri="{FF2B5EF4-FFF2-40B4-BE49-F238E27FC236}">
                <a16:creationId xmlns:a16="http://schemas.microsoft.com/office/drawing/2014/main" id="{37E8B0C5-B44B-8635-CC0C-1F32C2CD9BDF}"/>
              </a:ext>
            </a:extLst>
          </p:cNvPr>
          <p:cNvPicPr>
            <a:picLocks noChangeAspect="1"/>
          </p:cNvPicPr>
          <p:nvPr/>
        </p:nvPicPr>
        <p:blipFill>
          <a:blip r:embed="rId2"/>
          <a:stretch>
            <a:fillRect/>
          </a:stretch>
        </p:blipFill>
        <p:spPr>
          <a:xfrm>
            <a:off x="734674" y="384538"/>
            <a:ext cx="6296883" cy="4266138"/>
          </a:xfrm>
          <a:prstGeom prst="rect">
            <a:avLst/>
          </a:prstGeom>
        </p:spPr>
      </p:pic>
      <p:grpSp>
        <p:nvGrpSpPr>
          <p:cNvPr id="48" name="Group 47">
            <a:extLst>
              <a:ext uri="{FF2B5EF4-FFF2-40B4-BE49-F238E27FC236}">
                <a16:creationId xmlns:a16="http://schemas.microsoft.com/office/drawing/2014/main" id="{15575A9B-DBF3-42FB-B0CA-CF2CC74D4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1620" y="635895"/>
            <a:ext cx="492251" cy="851541"/>
            <a:chOff x="5661620" y="635895"/>
            <a:chExt cx="492251" cy="851541"/>
          </a:xfrm>
        </p:grpSpPr>
        <p:sp>
          <p:nvSpPr>
            <p:cNvPr id="4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61620" y="63589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5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2733" y="76951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5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41870" y="135972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10" name="Content Placeholder 9">
            <a:extLst>
              <a:ext uri="{FF2B5EF4-FFF2-40B4-BE49-F238E27FC236}">
                <a16:creationId xmlns:a16="http://schemas.microsoft.com/office/drawing/2014/main" id="{4E1F4AA9-A040-88A6-366B-F8491A14C6A6}"/>
              </a:ext>
            </a:extLst>
          </p:cNvPr>
          <p:cNvSpPr>
            <a:spLocks noGrp="1"/>
          </p:cNvSpPr>
          <p:nvPr>
            <p:ph idx="1"/>
          </p:nvPr>
        </p:nvSpPr>
        <p:spPr>
          <a:xfrm>
            <a:off x="7229042" y="698643"/>
            <a:ext cx="4124758" cy="5301467"/>
          </a:xfrm>
        </p:spPr>
        <p:txBody>
          <a:bodyPr anchor="b">
            <a:normAutofit/>
          </a:bodyPr>
          <a:lstStyle/>
          <a:p>
            <a:r>
              <a:rPr lang="en-US" sz="2000" dirty="0">
                <a:solidFill>
                  <a:schemeClr val="tx1">
                    <a:alpha val="80000"/>
                  </a:schemeClr>
                </a:solidFill>
              </a:rPr>
              <a:t>V-Dem Polyarchy regime classification based on “Lexical Index of Electoral Democracy”</a:t>
            </a:r>
          </a:p>
          <a:p>
            <a:r>
              <a:rPr lang="en-US" sz="2000" dirty="0">
                <a:solidFill>
                  <a:schemeClr val="tx1">
                    <a:alpha val="80000"/>
                  </a:schemeClr>
                </a:solidFill>
              </a:rPr>
              <a:t>0: Non-electoral autocracy: Where citizens do not have the right to elect the chief executive or the legislature</a:t>
            </a:r>
          </a:p>
          <a:p>
            <a:r>
              <a:rPr lang="en-US" sz="2000" dirty="0">
                <a:solidFill>
                  <a:schemeClr val="tx1">
                    <a:alpha val="80000"/>
                  </a:schemeClr>
                </a:solidFill>
              </a:rPr>
              <a:t>3: Multi-party autocracy: Citizens have more than one choice, but election outcome is certain</a:t>
            </a:r>
          </a:p>
          <a:p>
            <a:r>
              <a:rPr lang="en-US" sz="2000" dirty="0">
                <a:solidFill>
                  <a:schemeClr val="tx1">
                    <a:alpha val="80000"/>
                  </a:schemeClr>
                </a:solidFill>
              </a:rPr>
              <a:t>6: Electoral democracies: mature democracies that have comprehensive suffrage for all </a:t>
            </a:r>
          </a:p>
          <a:p>
            <a:r>
              <a:rPr lang="en-US" sz="2000" dirty="0">
                <a:solidFill>
                  <a:schemeClr val="tx1">
                    <a:alpha val="80000"/>
                  </a:schemeClr>
                </a:solidFill>
              </a:rPr>
              <a:t>7: Polyarchy: electoral democracies that also protect the freedoms of expression, assembly, and association </a:t>
            </a:r>
          </a:p>
          <a:p>
            <a:endParaRPr lang="en-US" sz="2000" dirty="0">
              <a:solidFill>
                <a:schemeClr val="tx1">
                  <a:alpha val="80000"/>
                </a:schemeClr>
              </a:solidFill>
            </a:endParaRPr>
          </a:p>
        </p:txBody>
      </p:sp>
    </p:spTree>
    <p:extLst>
      <p:ext uri="{BB962C8B-B14F-4D97-AF65-F5344CB8AC3E}">
        <p14:creationId xmlns:p14="http://schemas.microsoft.com/office/powerpoint/2010/main" val="382631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A607D-538C-2DD8-A9C3-36BFC52B1A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V-Dem’s Electoral Democracy Index</a:t>
            </a:r>
          </a:p>
        </p:txBody>
      </p:sp>
      <p:pic>
        <p:nvPicPr>
          <p:cNvPr id="3" name="Picture 2">
            <a:extLst>
              <a:ext uri="{FF2B5EF4-FFF2-40B4-BE49-F238E27FC236}">
                <a16:creationId xmlns:a16="http://schemas.microsoft.com/office/drawing/2014/main" id="{36F69B20-6517-7F41-F1B9-1855A4333C45}"/>
              </a:ext>
            </a:extLst>
          </p:cNvPr>
          <p:cNvPicPr>
            <a:picLocks noChangeAspect="1"/>
          </p:cNvPicPr>
          <p:nvPr/>
        </p:nvPicPr>
        <p:blipFill>
          <a:blip r:embed="rId2"/>
          <a:stretch>
            <a:fillRect/>
          </a:stretch>
        </p:blipFill>
        <p:spPr>
          <a:xfrm>
            <a:off x="2209800" y="1396588"/>
            <a:ext cx="7772400" cy="5001130"/>
          </a:xfrm>
          <a:prstGeom prst="rect">
            <a:avLst/>
          </a:prstGeom>
        </p:spPr>
      </p:pic>
    </p:spTree>
    <p:extLst>
      <p:ext uri="{BB962C8B-B14F-4D97-AF65-F5344CB8AC3E}">
        <p14:creationId xmlns:p14="http://schemas.microsoft.com/office/powerpoint/2010/main" val="2687179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A607D-538C-2DD8-A9C3-36BFC52B1A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V-Dem’s Liberal Democracy Index</a:t>
            </a:r>
          </a:p>
        </p:txBody>
      </p:sp>
      <p:pic>
        <p:nvPicPr>
          <p:cNvPr id="4" name="Picture 3">
            <a:extLst>
              <a:ext uri="{FF2B5EF4-FFF2-40B4-BE49-F238E27FC236}">
                <a16:creationId xmlns:a16="http://schemas.microsoft.com/office/drawing/2014/main" id="{AA93754C-346B-E924-2992-B7AEAE414858}"/>
              </a:ext>
            </a:extLst>
          </p:cNvPr>
          <p:cNvPicPr>
            <a:picLocks noChangeAspect="1"/>
          </p:cNvPicPr>
          <p:nvPr/>
        </p:nvPicPr>
        <p:blipFill>
          <a:blip r:embed="rId2"/>
          <a:stretch>
            <a:fillRect/>
          </a:stretch>
        </p:blipFill>
        <p:spPr>
          <a:xfrm>
            <a:off x="3153813" y="1396588"/>
            <a:ext cx="6016362" cy="5419617"/>
          </a:xfrm>
          <a:prstGeom prst="rect">
            <a:avLst/>
          </a:prstGeom>
        </p:spPr>
      </p:pic>
    </p:spTree>
    <p:extLst>
      <p:ext uri="{BB962C8B-B14F-4D97-AF65-F5344CB8AC3E}">
        <p14:creationId xmlns:p14="http://schemas.microsoft.com/office/powerpoint/2010/main" val="1184985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A607D-538C-2DD8-A9C3-36BFC52B1A37}"/>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200" kern="1200" dirty="0">
                <a:solidFill>
                  <a:schemeClr val="bg1"/>
                </a:solidFill>
                <a:latin typeface="+mj-lt"/>
                <a:ea typeface="+mj-ea"/>
                <a:cs typeface="+mj-cs"/>
              </a:rPr>
              <a:t>Let’s compare. Notice any differences in scores for liberal democracy vs. electoral democracy?</a:t>
            </a:r>
          </a:p>
        </p:txBody>
      </p:sp>
      <p:pic>
        <p:nvPicPr>
          <p:cNvPr id="4" name="Picture 3">
            <a:extLst>
              <a:ext uri="{FF2B5EF4-FFF2-40B4-BE49-F238E27FC236}">
                <a16:creationId xmlns:a16="http://schemas.microsoft.com/office/drawing/2014/main" id="{AA93754C-346B-E924-2992-B7AEAE414858}"/>
              </a:ext>
            </a:extLst>
          </p:cNvPr>
          <p:cNvPicPr>
            <a:picLocks noChangeAspect="1"/>
          </p:cNvPicPr>
          <p:nvPr/>
        </p:nvPicPr>
        <p:blipFill>
          <a:blip r:embed="rId2"/>
          <a:stretch>
            <a:fillRect/>
          </a:stretch>
        </p:blipFill>
        <p:spPr>
          <a:xfrm>
            <a:off x="6096000" y="1396588"/>
            <a:ext cx="6016362" cy="5419617"/>
          </a:xfrm>
          <a:prstGeom prst="rect">
            <a:avLst/>
          </a:prstGeom>
        </p:spPr>
      </p:pic>
      <p:pic>
        <p:nvPicPr>
          <p:cNvPr id="3" name="Picture 2">
            <a:extLst>
              <a:ext uri="{FF2B5EF4-FFF2-40B4-BE49-F238E27FC236}">
                <a16:creationId xmlns:a16="http://schemas.microsoft.com/office/drawing/2014/main" id="{4FFC8A7B-4B50-28F6-A094-1BB279AD92F6}"/>
              </a:ext>
            </a:extLst>
          </p:cNvPr>
          <p:cNvPicPr>
            <a:picLocks noChangeAspect="1"/>
          </p:cNvPicPr>
          <p:nvPr/>
        </p:nvPicPr>
        <p:blipFill>
          <a:blip r:embed="rId3"/>
          <a:stretch>
            <a:fillRect/>
          </a:stretch>
        </p:blipFill>
        <p:spPr>
          <a:xfrm>
            <a:off x="173715" y="2218393"/>
            <a:ext cx="5842648" cy="3759436"/>
          </a:xfrm>
          <a:prstGeom prst="rect">
            <a:avLst/>
          </a:prstGeom>
        </p:spPr>
      </p:pic>
    </p:spTree>
    <p:extLst>
      <p:ext uri="{BB962C8B-B14F-4D97-AF65-F5344CB8AC3E}">
        <p14:creationId xmlns:p14="http://schemas.microsoft.com/office/powerpoint/2010/main" val="1146825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868CC-5964-1713-ECFE-750DD8DBBC66}"/>
              </a:ext>
            </a:extLst>
          </p:cNvPr>
          <p:cNvSpPr>
            <a:spLocks noGrp="1"/>
          </p:cNvSpPr>
          <p:nvPr>
            <p:ph type="title"/>
          </p:nvPr>
        </p:nvSpPr>
        <p:spPr>
          <a:xfrm>
            <a:off x="645064" y="525982"/>
            <a:ext cx="4282983" cy="1200361"/>
          </a:xfrm>
        </p:spPr>
        <p:txBody>
          <a:bodyPr anchor="b">
            <a:normAutofit/>
          </a:bodyPr>
          <a:lstStyle/>
          <a:p>
            <a:r>
              <a:rPr lang="en-US" sz="3600"/>
              <a:t>V-Dem Activity	</a:t>
            </a:r>
          </a:p>
        </p:txBody>
      </p:sp>
      <p:sp>
        <p:nvSpPr>
          <p:cNvPr id="3" name="Content Placeholder 2">
            <a:extLst>
              <a:ext uri="{FF2B5EF4-FFF2-40B4-BE49-F238E27FC236}">
                <a16:creationId xmlns:a16="http://schemas.microsoft.com/office/drawing/2014/main" id="{D86FDB2F-2823-A4C8-A69B-CD83CA0C4872}"/>
              </a:ext>
            </a:extLst>
          </p:cNvPr>
          <p:cNvSpPr>
            <a:spLocks noGrp="1"/>
          </p:cNvSpPr>
          <p:nvPr>
            <p:ph idx="1"/>
          </p:nvPr>
        </p:nvSpPr>
        <p:spPr>
          <a:xfrm>
            <a:off x="645066" y="2031101"/>
            <a:ext cx="3822003" cy="3511943"/>
          </a:xfrm>
        </p:spPr>
        <p:txBody>
          <a:bodyPr anchor="ctr">
            <a:normAutofit/>
          </a:bodyPr>
          <a:lstStyle/>
          <a:p>
            <a:r>
              <a:rPr lang="en-US" sz="1400" dirty="0"/>
              <a:t>Get into pairs and pick a country that is of interest to both of you!</a:t>
            </a:r>
          </a:p>
          <a:p>
            <a:r>
              <a:rPr lang="en-US" sz="1400" dirty="0"/>
              <a:t>Follow this link: </a:t>
            </a:r>
            <a:r>
              <a:rPr lang="en-US" sz="1400" dirty="0">
                <a:hlinkClick r:id="rId3"/>
              </a:rPr>
              <a:t>https://ourworldindata.org/democracy#explore-data-on-democracy</a:t>
            </a:r>
            <a:r>
              <a:rPr lang="en-US" sz="1400" dirty="0"/>
              <a:t> </a:t>
            </a:r>
          </a:p>
          <a:p>
            <a:r>
              <a:rPr lang="en-US" sz="1400" dirty="0"/>
              <a:t>Restrict to only your country in the left-hand menu</a:t>
            </a:r>
          </a:p>
          <a:p>
            <a:r>
              <a:rPr lang="en-US" sz="1400" dirty="0"/>
              <a:t>Select “Dataset” = “Varieties of Democracy” at the top</a:t>
            </a:r>
          </a:p>
          <a:p>
            <a:r>
              <a:rPr lang="en-US" sz="1400" dirty="0"/>
              <a:t>Explore different metrics and sub metrics for your country</a:t>
            </a:r>
          </a:p>
          <a:p>
            <a:r>
              <a:rPr lang="en-US" sz="1400" dirty="0"/>
              <a:t>You can compare metrics with another country by selecting a 2nd country in the left-hand menu (try comparing with US!)</a:t>
            </a:r>
          </a:p>
        </p:txBody>
      </p:sp>
      <p:pic>
        <p:nvPicPr>
          <p:cNvPr id="4" name="Picture 3">
            <a:extLst>
              <a:ext uri="{FF2B5EF4-FFF2-40B4-BE49-F238E27FC236}">
                <a16:creationId xmlns:a16="http://schemas.microsoft.com/office/drawing/2014/main" id="{FF6B11D1-47B4-F0D5-0E57-6FB68E3760E5}"/>
              </a:ext>
            </a:extLst>
          </p:cNvPr>
          <p:cNvPicPr>
            <a:picLocks noChangeAspect="1"/>
          </p:cNvPicPr>
          <p:nvPr/>
        </p:nvPicPr>
        <p:blipFill>
          <a:blip r:embed="rId4"/>
          <a:stretch>
            <a:fillRect/>
          </a:stretch>
        </p:blipFill>
        <p:spPr>
          <a:xfrm>
            <a:off x="4652641" y="825610"/>
            <a:ext cx="7552107" cy="4210298"/>
          </a:xfrm>
          <a:prstGeom prst="rect">
            <a:avLst/>
          </a:prstGeom>
        </p:spPr>
      </p:pic>
      <p:sp>
        <p:nvSpPr>
          <p:cNvPr id="5" name="Rectangle 4">
            <a:extLst>
              <a:ext uri="{FF2B5EF4-FFF2-40B4-BE49-F238E27FC236}">
                <a16:creationId xmlns:a16="http://schemas.microsoft.com/office/drawing/2014/main" id="{C23D73AC-9FBD-A3DC-A9AE-4DE9EA94358E}"/>
              </a:ext>
            </a:extLst>
          </p:cNvPr>
          <p:cNvSpPr/>
          <p:nvPr/>
        </p:nvSpPr>
        <p:spPr>
          <a:xfrm>
            <a:off x="6157771" y="825610"/>
            <a:ext cx="5110752" cy="5376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6" name="Rectangle 5">
            <a:extLst>
              <a:ext uri="{FF2B5EF4-FFF2-40B4-BE49-F238E27FC236}">
                <a16:creationId xmlns:a16="http://schemas.microsoft.com/office/drawing/2014/main" id="{7E2D9BBF-7DDD-31A8-613B-44E7BC130A6A}"/>
              </a:ext>
            </a:extLst>
          </p:cNvPr>
          <p:cNvSpPr/>
          <p:nvPr/>
        </p:nvSpPr>
        <p:spPr>
          <a:xfrm>
            <a:off x="4671385" y="1963077"/>
            <a:ext cx="881500" cy="2339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Tree>
    <p:extLst>
      <p:ext uri="{BB962C8B-B14F-4D97-AF65-F5344CB8AC3E}">
        <p14:creationId xmlns:p14="http://schemas.microsoft.com/office/powerpoint/2010/main" val="832304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868CC-5964-1713-ECFE-750DD8DBBC66}"/>
              </a:ext>
            </a:extLst>
          </p:cNvPr>
          <p:cNvSpPr>
            <a:spLocks noGrp="1"/>
          </p:cNvSpPr>
          <p:nvPr>
            <p:ph type="title"/>
          </p:nvPr>
        </p:nvSpPr>
        <p:spPr>
          <a:xfrm>
            <a:off x="645064" y="525982"/>
            <a:ext cx="4282983" cy="1200361"/>
          </a:xfrm>
        </p:spPr>
        <p:txBody>
          <a:bodyPr anchor="b">
            <a:normAutofit/>
          </a:bodyPr>
          <a:lstStyle/>
          <a:p>
            <a:r>
              <a:rPr lang="en-US" sz="3600"/>
              <a:t>V-Dem Activity	</a:t>
            </a:r>
          </a:p>
        </p:txBody>
      </p:sp>
      <p:sp>
        <p:nvSpPr>
          <p:cNvPr id="3" name="Content Placeholder 2">
            <a:extLst>
              <a:ext uri="{FF2B5EF4-FFF2-40B4-BE49-F238E27FC236}">
                <a16:creationId xmlns:a16="http://schemas.microsoft.com/office/drawing/2014/main" id="{D86FDB2F-2823-A4C8-A69B-CD83CA0C4872}"/>
              </a:ext>
            </a:extLst>
          </p:cNvPr>
          <p:cNvSpPr>
            <a:spLocks noGrp="1"/>
          </p:cNvSpPr>
          <p:nvPr>
            <p:ph idx="1"/>
          </p:nvPr>
        </p:nvSpPr>
        <p:spPr>
          <a:xfrm>
            <a:off x="67427" y="2033615"/>
            <a:ext cx="4689924" cy="3767286"/>
          </a:xfrm>
        </p:spPr>
        <p:txBody>
          <a:bodyPr anchor="ctr">
            <a:normAutofit fontScale="47500" lnSpcReduction="20000"/>
          </a:bodyPr>
          <a:lstStyle/>
          <a:p>
            <a:pPr marL="342900" marR="0" lvl="0" indent="-342900">
              <a:spcBef>
                <a:spcPts val="0"/>
              </a:spcBef>
              <a:spcAft>
                <a:spcPts val="0"/>
              </a:spcAft>
              <a:buFont typeface="+mj-lt"/>
              <a:buAutoNum type="arabicPeriod"/>
            </a:pPr>
            <a:r>
              <a:rPr lang="en-US" sz="3500" dirty="0">
                <a:effectLst/>
                <a:latin typeface="Calibri" panose="020F0502020204030204" pitchFamily="34" charset="0"/>
                <a:ea typeface="Times New Roman" panose="02020603050405020304" pitchFamily="18" charset="0"/>
              </a:rPr>
              <a:t>What is your main observation about the level of democracy in your country today? </a:t>
            </a:r>
          </a:p>
          <a:p>
            <a:pPr marL="800100" lvl="1" indent="-342900">
              <a:spcBef>
                <a:spcPts val="0"/>
              </a:spcBef>
              <a:buFont typeface="+mj-lt"/>
              <a:buAutoNum type="arabicPeriod"/>
            </a:pPr>
            <a:r>
              <a:rPr lang="en-US" sz="3500" dirty="0">
                <a:latin typeface="Calibri" panose="020F0502020204030204" pitchFamily="34" charset="0"/>
              </a:rPr>
              <a:t>Are there differences if you look at “electoral democracy” versus “liberal democracy”?</a:t>
            </a:r>
          </a:p>
          <a:p>
            <a:pPr marL="342900" marR="0" lvl="0" indent="-342900">
              <a:spcBef>
                <a:spcPts val="0"/>
              </a:spcBef>
              <a:spcAft>
                <a:spcPts val="0"/>
              </a:spcAft>
              <a:buFont typeface="+mj-lt"/>
              <a:buAutoNum type="arabicPeriod"/>
            </a:pPr>
            <a:r>
              <a:rPr lang="en-US" sz="3500" dirty="0">
                <a:effectLst/>
                <a:latin typeface="Calibri" panose="020F0502020204030204" pitchFamily="34" charset="0"/>
                <a:ea typeface="Times New Roman" panose="02020603050405020304" pitchFamily="18" charset="0"/>
              </a:rPr>
              <a:t>What is the main trend over time when it comes to the level of democracy in your country? </a:t>
            </a:r>
            <a:endParaRPr lang="en-US" sz="35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mj-lt"/>
              <a:buAutoNum type="alphaLcPeriod"/>
            </a:pPr>
            <a:r>
              <a:rPr lang="en-US" sz="3500" dirty="0">
                <a:effectLst/>
                <a:latin typeface="Calibri" panose="020F0502020204030204" pitchFamily="34" charset="0"/>
                <a:ea typeface="Times New Roman" panose="02020603050405020304" pitchFamily="18" charset="0"/>
              </a:rPr>
              <a:t>Has it changed a lot over time? </a:t>
            </a:r>
            <a:endParaRPr lang="en-US" sz="35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mj-lt"/>
              <a:buAutoNum type="alphaLcPeriod"/>
            </a:pPr>
            <a:r>
              <a:rPr lang="en-US" sz="3500" dirty="0">
                <a:effectLst/>
                <a:latin typeface="Calibri" panose="020F0502020204030204" pitchFamily="34" charset="0"/>
                <a:ea typeface="Times New Roman" panose="02020603050405020304" pitchFamily="18" charset="0"/>
              </a:rPr>
              <a:t>If so, are most of the changes recent or older? </a:t>
            </a:r>
            <a:endParaRPr lang="en-US" sz="35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mj-lt"/>
              <a:buAutoNum type="alphaLcPeriod"/>
            </a:pPr>
            <a:r>
              <a:rPr lang="en-US" sz="3500" dirty="0">
                <a:effectLst/>
                <a:latin typeface="Calibri" panose="020F0502020204030204" pitchFamily="34" charset="0"/>
                <a:ea typeface="Times New Roman" panose="02020603050405020304" pitchFamily="18" charset="0"/>
              </a:rPr>
              <a:t>Are the changes positive (democratization) or negative (democratic backsliding)?</a:t>
            </a:r>
            <a:endParaRPr lang="en-US" sz="35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3500" dirty="0">
                <a:effectLst/>
                <a:latin typeface="Calibri" panose="020F0502020204030204" pitchFamily="34" charset="0"/>
                <a:ea typeface="Times New Roman" panose="02020603050405020304" pitchFamily="18" charset="0"/>
              </a:rPr>
              <a:t>Compared to another country, what are some similarities or differences in the characteristics of democracy in your country? For example, one country may be stronger in one metric than another. </a:t>
            </a:r>
            <a:endParaRPr lang="en-US" sz="35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3500" dirty="0">
                <a:effectLst/>
                <a:latin typeface="Calibri" panose="020F0502020204030204" pitchFamily="34" charset="0"/>
                <a:ea typeface="Times New Roman" panose="02020603050405020304" pitchFamily="18" charset="0"/>
              </a:rPr>
              <a:t>What is something that surprised you about the metrics you found? </a:t>
            </a:r>
            <a:endParaRPr lang="en-US" sz="3500" dirty="0">
              <a:effectLst/>
              <a:latin typeface="Times New Roman" panose="02020603050405020304" pitchFamily="18" charset="0"/>
              <a:ea typeface="Times New Roman" panose="02020603050405020304" pitchFamily="18" charset="0"/>
            </a:endParaRPr>
          </a:p>
          <a:p>
            <a:endParaRPr lang="en-US" sz="1400" dirty="0"/>
          </a:p>
        </p:txBody>
      </p:sp>
      <p:pic>
        <p:nvPicPr>
          <p:cNvPr id="4" name="Picture 3">
            <a:extLst>
              <a:ext uri="{FF2B5EF4-FFF2-40B4-BE49-F238E27FC236}">
                <a16:creationId xmlns:a16="http://schemas.microsoft.com/office/drawing/2014/main" id="{FF6B11D1-47B4-F0D5-0E57-6FB68E3760E5}"/>
              </a:ext>
            </a:extLst>
          </p:cNvPr>
          <p:cNvPicPr>
            <a:picLocks noChangeAspect="1"/>
          </p:cNvPicPr>
          <p:nvPr/>
        </p:nvPicPr>
        <p:blipFill>
          <a:blip r:embed="rId3"/>
          <a:stretch>
            <a:fillRect/>
          </a:stretch>
        </p:blipFill>
        <p:spPr>
          <a:xfrm>
            <a:off x="4785249" y="825610"/>
            <a:ext cx="7419499" cy="4136369"/>
          </a:xfrm>
          <a:prstGeom prst="rect">
            <a:avLst/>
          </a:prstGeom>
        </p:spPr>
      </p:pic>
      <p:sp>
        <p:nvSpPr>
          <p:cNvPr id="5" name="Rectangle 4">
            <a:extLst>
              <a:ext uri="{FF2B5EF4-FFF2-40B4-BE49-F238E27FC236}">
                <a16:creationId xmlns:a16="http://schemas.microsoft.com/office/drawing/2014/main" id="{C23D73AC-9FBD-A3DC-A9AE-4DE9EA94358E}"/>
              </a:ext>
            </a:extLst>
          </p:cNvPr>
          <p:cNvSpPr/>
          <p:nvPr/>
        </p:nvSpPr>
        <p:spPr>
          <a:xfrm>
            <a:off x="6157771" y="825610"/>
            <a:ext cx="5110752" cy="5376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6" name="Rectangle 5">
            <a:extLst>
              <a:ext uri="{FF2B5EF4-FFF2-40B4-BE49-F238E27FC236}">
                <a16:creationId xmlns:a16="http://schemas.microsoft.com/office/drawing/2014/main" id="{7E2D9BBF-7DDD-31A8-613B-44E7BC130A6A}"/>
              </a:ext>
            </a:extLst>
          </p:cNvPr>
          <p:cNvSpPr/>
          <p:nvPr/>
        </p:nvSpPr>
        <p:spPr>
          <a:xfrm>
            <a:off x="4671385" y="1963077"/>
            <a:ext cx="881500" cy="2339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Tree>
    <p:extLst>
      <p:ext uri="{BB962C8B-B14F-4D97-AF65-F5344CB8AC3E}">
        <p14:creationId xmlns:p14="http://schemas.microsoft.com/office/powerpoint/2010/main" val="393867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3" name="Rectangle 514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868CC-5964-1713-ECFE-750DD8DBBC66}"/>
              </a:ext>
            </a:extLst>
          </p:cNvPr>
          <p:cNvSpPr>
            <a:spLocks noGrp="1"/>
          </p:cNvSpPr>
          <p:nvPr>
            <p:ph type="title"/>
          </p:nvPr>
        </p:nvSpPr>
        <p:spPr>
          <a:xfrm>
            <a:off x="589560" y="856180"/>
            <a:ext cx="4560584" cy="1128068"/>
          </a:xfrm>
        </p:spPr>
        <p:txBody>
          <a:bodyPr anchor="ctr">
            <a:normAutofit/>
          </a:bodyPr>
          <a:lstStyle/>
          <a:p>
            <a:r>
              <a:rPr lang="en-US" sz="4000"/>
              <a:t>Summary	</a:t>
            </a:r>
          </a:p>
        </p:txBody>
      </p:sp>
      <p:grpSp>
        <p:nvGrpSpPr>
          <p:cNvPr id="5145" name="Group 514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146" name="Rectangle 514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7" name="Rectangle 514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49" name="Rectangle 514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6FDB2F-2823-A4C8-A69B-CD83CA0C4872}"/>
              </a:ext>
            </a:extLst>
          </p:cNvPr>
          <p:cNvSpPr>
            <a:spLocks noGrp="1"/>
          </p:cNvSpPr>
          <p:nvPr>
            <p:ph idx="1"/>
          </p:nvPr>
        </p:nvSpPr>
        <p:spPr>
          <a:xfrm>
            <a:off x="590719" y="2330505"/>
            <a:ext cx="4559425" cy="3979585"/>
          </a:xfrm>
        </p:spPr>
        <p:txBody>
          <a:bodyPr anchor="ctr">
            <a:normAutofit/>
          </a:bodyPr>
          <a:lstStyle/>
          <a:p>
            <a:r>
              <a:rPr lang="en-US" sz="1900" dirty="0"/>
              <a:t>Democracy gets its legitimacy from active participation of the ”demos”</a:t>
            </a:r>
          </a:p>
          <a:p>
            <a:r>
              <a:rPr lang="en-US" sz="1900" dirty="0"/>
              <a:t>Different conceptions of democracy emphasize procedural or substantive aspects </a:t>
            </a:r>
            <a:r>
              <a:rPr lang="en-US" sz="1900" dirty="0">
                <a:sym typeface="Wingdings" pitchFamily="2" charset="2"/>
              </a:rPr>
              <a:t></a:t>
            </a:r>
            <a:r>
              <a:rPr lang="en-US" sz="1900" dirty="0"/>
              <a:t> both are generally important!</a:t>
            </a:r>
          </a:p>
          <a:p>
            <a:r>
              <a:rPr lang="en-US" sz="1900" dirty="0"/>
              <a:t>We measure democracy so we can study its causes and consequences!</a:t>
            </a:r>
          </a:p>
          <a:p>
            <a:r>
              <a:rPr lang="en-US" sz="1900" dirty="0"/>
              <a:t>Every measure does things a little differently</a:t>
            </a:r>
          </a:p>
        </p:txBody>
      </p:sp>
      <p:sp>
        <p:nvSpPr>
          <p:cNvPr id="5151" name="Rectangle 515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3" name="Rectangle 515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Healthy Democracy Framework - Democracy Fund">
            <a:extLst>
              <a:ext uri="{FF2B5EF4-FFF2-40B4-BE49-F238E27FC236}">
                <a16:creationId xmlns:a16="http://schemas.microsoft.com/office/drawing/2014/main" id="{942B668D-143C-CE2E-58E1-C46296D41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75" r="14878"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78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3C5-AEC1-F460-89EF-362C01228734}"/>
              </a:ext>
            </a:extLst>
          </p:cNvPr>
          <p:cNvSpPr>
            <a:spLocks noGrp="1"/>
          </p:cNvSpPr>
          <p:nvPr>
            <p:ph type="title"/>
          </p:nvPr>
        </p:nvSpPr>
        <p:spPr/>
        <p:txBody>
          <a:bodyPr/>
          <a:lstStyle/>
          <a:p>
            <a:r>
              <a:rPr lang="en-US" dirty="0"/>
              <a:t>Different conceptions of democracy: </a:t>
            </a:r>
            <a:r>
              <a:rPr lang="en-US" b="1" dirty="0"/>
              <a:t>Procedural</a:t>
            </a:r>
          </a:p>
        </p:txBody>
      </p:sp>
      <p:sp>
        <p:nvSpPr>
          <p:cNvPr id="3" name="Content Placeholder 2">
            <a:extLst>
              <a:ext uri="{FF2B5EF4-FFF2-40B4-BE49-F238E27FC236}">
                <a16:creationId xmlns:a16="http://schemas.microsoft.com/office/drawing/2014/main" id="{CE8976D4-B7EA-D240-2538-F4C18BE8AA88}"/>
              </a:ext>
            </a:extLst>
          </p:cNvPr>
          <p:cNvSpPr>
            <a:spLocks noGrp="1"/>
          </p:cNvSpPr>
          <p:nvPr>
            <p:ph idx="1"/>
          </p:nvPr>
        </p:nvSpPr>
        <p:spPr/>
        <p:txBody>
          <a:bodyPr>
            <a:normAutofit/>
          </a:bodyPr>
          <a:lstStyle/>
          <a:p>
            <a:r>
              <a:rPr lang="en-US" dirty="0"/>
              <a:t>Focus on process and rules that make up governing institutions</a:t>
            </a:r>
          </a:p>
          <a:p>
            <a:r>
              <a:rPr lang="en-US" dirty="0"/>
              <a:t>Means by which representation, accountability, and legitimacy are assured</a:t>
            </a:r>
          </a:p>
          <a:p>
            <a:r>
              <a:rPr lang="en-US" i="1" dirty="0"/>
              <a:t>How</a:t>
            </a:r>
            <a:r>
              <a:rPr lang="en-US" dirty="0"/>
              <a:t> decisions are made, rather than </a:t>
            </a:r>
            <a:r>
              <a:rPr lang="en-US" i="1" dirty="0"/>
              <a:t>what</a:t>
            </a:r>
            <a:r>
              <a:rPr lang="en-US" dirty="0"/>
              <a:t> decisions are made</a:t>
            </a:r>
          </a:p>
          <a:p>
            <a:r>
              <a:rPr lang="en-US" dirty="0"/>
              <a:t>When we talk about democratization, we usually think about implementing certain democratic processes and rules</a:t>
            </a:r>
          </a:p>
          <a:p>
            <a:r>
              <a:rPr lang="en-US" dirty="0"/>
              <a:t>Can be minimalist = multi-candidate/party, competitive elections</a:t>
            </a:r>
          </a:p>
          <a:p>
            <a:r>
              <a:rPr lang="en-US" dirty="0"/>
              <a:t>Or complex = requiring additional institutions or legal liberty protections</a:t>
            </a:r>
          </a:p>
        </p:txBody>
      </p:sp>
    </p:spTree>
    <p:extLst>
      <p:ext uri="{BB962C8B-B14F-4D97-AF65-F5344CB8AC3E}">
        <p14:creationId xmlns:p14="http://schemas.microsoft.com/office/powerpoint/2010/main" val="149808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3C5-AEC1-F460-89EF-362C01228734}"/>
              </a:ext>
            </a:extLst>
          </p:cNvPr>
          <p:cNvSpPr>
            <a:spLocks noGrp="1"/>
          </p:cNvSpPr>
          <p:nvPr>
            <p:ph type="title"/>
          </p:nvPr>
        </p:nvSpPr>
        <p:spPr/>
        <p:txBody>
          <a:bodyPr/>
          <a:lstStyle/>
          <a:p>
            <a:r>
              <a:rPr lang="en-US" dirty="0"/>
              <a:t>Different conceptions of democracy: </a:t>
            </a:r>
            <a:r>
              <a:rPr lang="en-US" b="1" dirty="0"/>
              <a:t>Procedural</a:t>
            </a:r>
          </a:p>
        </p:txBody>
      </p:sp>
      <p:sp>
        <p:nvSpPr>
          <p:cNvPr id="3" name="Content Placeholder 2">
            <a:extLst>
              <a:ext uri="{FF2B5EF4-FFF2-40B4-BE49-F238E27FC236}">
                <a16:creationId xmlns:a16="http://schemas.microsoft.com/office/drawing/2014/main" id="{CE8976D4-B7EA-D240-2538-F4C18BE8AA88}"/>
              </a:ext>
            </a:extLst>
          </p:cNvPr>
          <p:cNvSpPr>
            <a:spLocks noGrp="1"/>
          </p:cNvSpPr>
          <p:nvPr>
            <p:ph idx="1"/>
          </p:nvPr>
        </p:nvSpPr>
        <p:spPr/>
        <p:txBody>
          <a:bodyPr>
            <a:normAutofit/>
          </a:bodyPr>
          <a:lstStyle/>
          <a:p>
            <a:pPr marL="0" indent="0">
              <a:buNone/>
            </a:pPr>
            <a:r>
              <a:rPr lang="en-US" dirty="0"/>
              <a:t>Limitations</a:t>
            </a:r>
          </a:p>
          <a:p>
            <a:r>
              <a:rPr lang="en-US" dirty="0"/>
              <a:t>Do elections = democracy?</a:t>
            </a:r>
          </a:p>
          <a:p>
            <a:r>
              <a:rPr lang="en-US" dirty="0"/>
              <a:t>A country may have free and fair elections, but lack rule of law or civil liberties </a:t>
            </a:r>
            <a:r>
              <a:rPr lang="en-US" dirty="0">
                <a:sym typeface="Wingdings" pitchFamily="2" charset="2"/>
              </a:rPr>
              <a:t> </a:t>
            </a:r>
            <a:r>
              <a:rPr lang="en-US" dirty="0"/>
              <a:t> “illiberal democracies”</a:t>
            </a:r>
          </a:p>
          <a:p>
            <a:pPr lvl="1"/>
            <a:r>
              <a:rPr lang="en-US" dirty="0"/>
              <a:t>Everyone has the right to vote, but human rights or individual liberties are not properly protected</a:t>
            </a:r>
          </a:p>
          <a:p>
            <a:pPr lvl="1"/>
            <a:r>
              <a:rPr lang="en-US" dirty="0"/>
              <a:t>Freedom of the press and media access for opposition parties may be restricted</a:t>
            </a:r>
          </a:p>
          <a:p>
            <a:pPr lvl="1"/>
            <a:r>
              <a:rPr lang="en-US" dirty="0"/>
              <a:t>Political opponents may be imprisoned without due process</a:t>
            </a:r>
          </a:p>
          <a:p>
            <a:r>
              <a:rPr lang="en-US" dirty="0"/>
              <a:t>Examples: Russia and Nigeria</a:t>
            </a:r>
          </a:p>
        </p:txBody>
      </p:sp>
    </p:spTree>
    <p:extLst>
      <p:ext uri="{BB962C8B-B14F-4D97-AF65-F5344CB8AC3E}">
        <p14:creationId xmlns:p14="http://schemas.microsoft.com/office/powerpoint/2010/main" val="71501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3C5-AEC1-F460-89EF-362C01228734}"/>
              </a:ext>
            </a:extLst>
          </p:cNvPr>
          <p:cNvSpPr>
            <a:spLocks noGrp="1"/>
          </p:cNvSpPr>
          <p:nvPr>
            <p:ph type="title"/>
          </p:nvPr>
        </p:nvSpPr>
        <p:spPr/>
        <p:txBody>
          <a:bodyPr/>
          <a:lstStyle/>
          <a:p>
            <a:r>
              <a:rPr lang="en-US" dirty="0"/>
              <a:t>Different conceptions of democracy: </a:t>
            </a:r>
            <a:r>
              <a:rPr lang="en-US" b="1" dirty="0"/>
              <a:t>Substantive</a:t>
            </a:r>
          </a:p>
        </p:txBody>
      </p:sp>
      <p:sp>
        <p:nvSpPr>
          <p:cNvPr id="3" name="Content Placeholder 2">
            <a:extLst>
              <a:ext uri="{FF2B5EF4-FFF2-40B4-BE49-F238E27FC236}">
                <a16:creationId xmlns:a16="http://schemas.microsoft.com/office/drawing/2014/main" id="{CE8976D4-B7EA-D240-2538-F4C18BE8AA88}"/>
              </a:ext>
            </a:extLst>
          </p:cNvPr>
          <p:cNvSpPr>
            <a:spLocks noGrp="1"/>
          </p:cNvSpPr>
          <p:nvPr>
            <p:ph idx="1"/>
          </p:nvPr>
        </p:nvSpPr>
        <p:spPr/>
        <p:txBody>
          <a:bodyPr>
            <a:normAutofit/>
          </a:bodyPr>
          <a:lstStyle/>
          <a:p>
            <a:r>
              <a:rPr lang="en-US" dirty="0"/>
              <a:t>Democracy is evaluated based on the political outcomes and their representativeness </a:t>
            </a:r>
          </a:p>
          <a:p>
            <a:r>
              <a:rPr lang="en-US" dirty="0"/>
              <a:t>Democracy which has competitive, fair elections</a:t>
            </a:r>
            <a:r>
              <a:rPr lang="en-US" b="1" dirty="0"/>
              <a:t>, as well as </a:t>
            </a:r>
            <a:r>
              <a:rPr lang="en-US" dirty="0"/>
              <a:t>full civil liberties and rights</a:t>
            </a:r>
          </a:p>
          <a:p>
            <a:r>
              <a:rPr lang="en-US" dirty="0"/>
              <a:t>Often considered a consolidated democracy </a:t>
            </a:r>
          </a:p>
          <a:p>
            <a:pPr lvl="1"/>
            <a:r>
              <a:rPr lang="en-US" dirty="0"/>
              <a:t>Elites and citizens have accepted the “rules of democracy”</a:t>
            </a:r>
          </a:p>
          <a:p>
            <a:pPr lvl="1"/>
            <a:r>
              <a:rPr lang="en-US" dirty="0"/>
              <a:t>Rule of law is respected</a:t>
            </a:r>
          </a:p>
          <a:p>
            <a:r>
              <a:rPr lang="en-US" dirty="0"/>
              <a:t>Examples: UK, US, Canada, Japan</a:t>
            </a:r>
          </a:p>
        </p:txBody>
      </p:sp>
    </p:spTree>
    <p:extLst>
      <p:ext uri="{BB962C8B-B14F-4D97-AF65-F5344CB8AC3E}">
        <p14:creationId xmlns:p14="http://schemas.microsoft.com/office/powerpoint/2010/main" val="26256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6" name="Group 206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62" name="Rectangle 2061">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5" name="Rectangle 2064">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28B62-2682-5A73-4330-04F4F8FDCD27}"/>
              </a:ext>
            </a:extLst>
          </p:cNvPr>
          <p:cNvSpPr>
            <a:spLocks noGrp="1"/>
          </p:cNvSpPr>
          <p:nvPr>
            <p:ph type="title"/>
          </p:nvPr>
        </p:nvSpPr>
        <p:spPr>
          <a:xfrm>
            <a:off x="1057025" y="922644"/>
            <a:ext cx="5040285" cy="1169585"/>
          </a:xfrm>
        </p:spPr>
        <p:txBody>
          <a:bodyPr anchor="b">
            <a:normAutofit/>
          </a:bodyPr>
          <a:lstStyle/>
          <a:p>
            <a:r>
              <a:rPr lang="en-US" sz="3700" dirty="0"/>
              <a:t>Does democracy mean…</a:t>
            </a:r>
          </a:p>
        </p:txBody>
      </p:sp>
      <p:sp>
        <p:nvSpPr>
          <p:cNvPr id="2067" name="Rectangle 206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6F816B-C0EC-98DB-8FA9-287802D2EF6A}"/>
              </a:ext>
            </a:extLst>
          </p:cNvPr>
          <p:cNvSpPr>
            <a:spLocks noGrp="1"/>
          </p:cNvSpPr>
          <p:nvPr>
            <p:ph idx="1"/>
          </p:nvPr>
        </p:nvSpPr>
        <p:spPr>
          <a:xfrm>
            <a:off x="1055715" y="2508105"/>
            <a:ext cx="5040285" cy="3632493"/>
          </a:xfrm>
        </p:spPr>
        <p:txBody>
          <a:bodyPr anchor="ctr">
            <a:normAutofit lnSpcReduction="10000"/>
          </a:bodyPr>
          <a:lstStyle/>
          <a:p>
            <a:r>
              <a:rPr lang="en-US" sz="1600" dirty="0"/>
              <a:t>More orderly, stable, peaceful, and consensual than nondemocracy? More equal?</a:t>
            </a:r>
          </a:p>
          <a:p>
            <a:pPr lvl="1"/>
            <a:r>
              <a:rPr lang="en-US" sz="1600" dirty="0"/>
              <a:t>Not necessarily!</a:t>
            </a:r>
          </a:p>
          <a:p>
            <a:r>
              <a:rPr lang="en-US" sz="1600" dirty="0"/>
              <a:t>More economically prosperous, efficient, capitalistic? </a:t>
            </a:r>
          </a:p>
          <a:p>
            <a:pPr lvl="1"/>
            <a:r>
              <a:rPr lang="en-US" sz="1600" dirty="0"/>
              <a:t>Also not necessarily!</a:t>
            </a:r>
          </a:p>
          <a:p>
            <a:pPr lvl="1"/>
            <a:r>
              <a:rPr lang="en-US" sz="1600" dirty="0"/>
              <a:t>Want to know more? Take POL 174!</a:t>
            </a:r>
            <a:endParaRPr lang="en-US" sz="2000" dirty="0"/>
          </a:p>
          <a:p>
            <a:r>
              <a:rPr lang="en-US" sz="1600" dirty="0"/>
              <a:t>Majority rule?</a:t>
            </a:r>
          </a:p>
          <a:p>
            <a:pPr lvl="1"/>
            <a:r>
              <a:rPr lang="en-US" sz="1600" dirty="0"/>
              <a:t>Again, no! ”This is a democracy!” argument is somewhat flawed </a:t>
            </a:r>
          </a:p>
          <a:p>
            <a:pPr lvl="1"/>
            <a:r>
              <a:rPr lang="en-US" sz="1600" dirty="0"/>
              <a:t>All democracies have some means of aggregating the preferences of individuals, but not always majority wins</a:t>
            </a:r>
          </a:p>
          <a:p>
            <a:pPr lvl="1"/>
            <a:r>
              <a:rPr lang="en-US" sz="1600" dirty="0"/>
              <a:t>Think US popular vote and electoral college</a:t>
            </a:r>
          </a:p>
        </p:txBody>
      </p:sp>
      <p:pic>
        <p:nvPicPr>
          <p:cNvPr id="2054" name="Picture 6" descr="In China, Capitalism is Being Consolidated, Not Socialism – The Red Phoenix">
            <a:extLst>
              <a:ext uri="{FF2B5EF4-FFF2-40B4-BE49-F238E27FC236}">
                <a16:creationId xmlns:a16="http://schemas.microsoft.com/office/drawing/2014/main" id="{14B6E5D7-FD4B-E5DA-A40C-EBD951A5853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20445" y="774285"/>
            <a:ext cx="3441564" cy="25811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e economic and political freedoms interrelated?">
            <a:extLst>
              <a:ext uri="{FF2B5EF4-FFF2-40B4-BE49-F238E27FC236}">
                <a16:creationId xmlns:a16="http://schemas.microsoft.com/office/drawing/2014/main" id="{E5888F15-96CA-BF5F-C7F1-8578FAE8860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59636" y="3575074"/>
            <a:ext cx="4163182" cy="258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63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descr="Quotes about Democracy (566 quotes)">
            <a:extLst>
              <a:ext uri="{FF2B5EF4-FFF2-40B4-BE49-F238E27FC236}">
                <a16:creationId xmlns:a16="http://schemas.microsoft.com/office/drawing/2014/main" id="{CBD5B6EC-A7BB-1176-E330-DAF3EAD0B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84" y="172109"/>
            <a:ext cx="10635916" cy="6533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6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4E7E88-D67E-1604-AADA-1347B22077E9}"/>
              </a:ext>
            </a:extLst>
          </p:cNvPr>
          <p:cNvPicPr>
            <a:picLocks noChangeAspect="1"/>
          </p:cNvPicPr>
          <p:nvPr/>
        </p:nvPicPr>
        <p:blipFill>
          <a:blip r:embed="rId2"/>
          <a:stretch>
            <a:fillRect/>
          </a:stretch>
        </p:blipFill>
        <p:spPr>
          <a:xfrm>
            <a:off x="2581130" y="643466"/>
            <a:ext cx="7029740" cy="5571067"/>
          </a:xfrm>
          <a:prstGeom prst="rect">
            <a:avLst/>
          </a:prstGeom>
        </p:spPr>
      </p:pic>
    </p:spTree>
    <p:extLst>
      <p:ext uri="{BB962C8B-B14F-4D97-AF65-F5344CB8AC3E}">
        <p14:creationId xmlns:p14="http://schemas.microsoft.com/office/powerpoint/2010/main" val="4194276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4E7E88-D67E-1604-AADA-1347B22077E9}"/>
              </a:ext>
            </a:extLst>
          </p:cNvPr>
          <p:cNvPicPr>
            <a:picLocks noChangeAspect="1"/>
          </p:cNvPicPr>
          <p:nvPr/>
        </p:nvPicPr>
        <p:blipFill>
          <a:blip r:embed="rId2"/>
          <a:stretch>
            <a:fillRect/>
          </a:stretch>
        </p:blipFill>
        <p:spPr>
          <a:xfrm>
            <a:off x="2581130" y="643466"/>
            <a:ext cx="7029740" cy="5571067"/>
          </a:xfrm>
          <a:prstGeom prst="rect">
            <a:avLst/>
          </a:prstGeom>
        </p:spPr>
      </p:pic>
      <p:sp>
        <p:nvSpPr>
          <p:cNvPr id="3" name="Oval 2">
            <a:extLst>
              <a:ext uri="{FF2B5EF4-FFF2-40B4-BE49-F238E27FC236}">
                <a16:creationId xmlns:a16="http://schemas.microsoft.com/office/drawing/2014/main" id="{89CDE018-5635-4D4C-5527-EC300FF5A2FA}"/>
              </a:ext>
            </a:extLst>
          </p:cNvPr>
          <p:cNvSpPr/>
          <p:nvPr/>
        </p:nvSpPr>
        <p:spPr>
          <a:xfrm>
            <a:off x="7899991" y="2360428"/>
            <a:ext cx="350874" cy="280699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176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1459</TotalTime>
  <Words>1898</Words>
  <Application>Microsoft Macintosh PowerPoint</Application>
  <PresentationFormat>Widescreen</PresentationFormat>
  <Paragraphs>195</Paragraphs>
  <Slides>28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Arial</vt:lpstr>
      <vt:lpstr>Calibri</vt:lpstr>
      <vt:lpstr>Times New Roman</vt:lpstr>
      <vt:lpstr>Wingdings</vt:lpstr>
      <vt:lpstr>Office Theme</vt:lpstr>
      <vt:lpstr>Democracy and How We Measure It</vt:lpstr>
      <vt:lpstr>Democracy </vt:lpstr>
      <vt:lpstr>Different conceptions of democracy: Procedural</vt:lpstr>
      <vt:lpstr>Different conceptions of democracy: Procedural</vt:lpstr>
      <vt:lpstr>Different conceptions of democracy: Substantive</vt:lpstr>
      <vt:lpstr>Does democracy mean…</vt:lpstr>
      <vt:lpstr>PowerPoint Presentation</vt:lpstr>
      <vt:lpstr>PowerPoint Presentation</vt:lpstr>
      <vt:lpstr>PowerPoint Presentation</vt:lpstr>
      <vt:lpstr>PowerPoint Presentation</vt:lpstr>
      <vt:lpstr>Hungary vs. Poland</vt:lpstr>
      <vt:lpstr>PowerPoint Presentation</vt:lpstr>
      <vt:lpstr>Why measure democracy?</vt:lpstr>
      <vt:lpstr>How do different measures score democracy?</vt:lpstr>
      <vt:lpstr>Conceptualizing and measuring democracy </vt:lpstr>
      <vt:lpstr>How fine-grained is the measurement?</vt:lpstr>
      <vt:lpstr>How are democracy’s characteristics assessed?</vt:lpstr>
      <vt:lpstr>How are measurements made to be precise and accurate?</vt:lpstr>
      <vt:lpstr>Conceptual Overloading?</vt:lpstr>
      <vt:lpstr>PowerPoint Presentation</vt:lpstr>
      <vt:lpstr>V-Dem’s Electoral Democracy Index (EDI)  and Polyarchy</vt:lpstr>
      <vt:lpstr>Political Regime Classifications</vt:lpstr>
      <vt:lpstr>V-Dem’s Electoral Democracy Index</vt:lpstr>
      <vt:lpstr>V-Dem’s Liberal Democracy Index</vt:lpstr>
      <vt:lpstr>Let’s compare. Notice any differences in scores for liberal democracy vs. electoral democracy?</vt:lpstr>
      <vt:lpstr>V-Dem Activity </vt:lpstr>
      <vt:lpstr>V-Dem Activity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Timea Balogh</dc:creator>
  <cp:lastModifiedBy>Timea Balogh</cp:lastModifiedBy>
  <cp:revision>69</cp:revision>
  <dcterms:created xsi:type="dcterms:W3CDTF">2024-04-16T21:52:34Z</dcterms:created>
  <dcterms:modified xsi:type="dcterms:W3CDTF">2024-08-24T16:32:06Z</dcterms:modified>
</cp:coreProperties>
</file>